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26"/>
  </p:notesMasterIdLst>
  <p:handoutMasterIdLst>
    <p:handoutMasterId r:id="rId27"/>
  </p:handoutMasterIdLst>
  <p:sldIdLst>
    <p:sldId id="287" r:id="rId2"/>
    <p:sldId id="288" r:id="rId3"/>
    <p:sldId id="296" r:id="rId4"/>
    <p:sldId id="305" r:id="rId5"/>
    <p:sldId id="307" r:id="rId6"/>
    <p:sldId id="308" r:id="rId7"/>
    <p:sldId id="319" r:id="rId8"/>
    <p:sldId id="289" r:id="rId9"/>
    <p:sldId id="310" r:id="rId10"/>
    <p:sldId id="318" r:id="rId11"/>
    <p:sldId id="313" r:id="rId12"/>
    <p:sldId id="298" r:id="rId13"/>
    <p:sldId id="320" r:id="rId14"/>
    <p:sldId id="330" r:id="rId15"/>
    <p:sldId id="335" r:id="rId16"/>
    <p:sldId id="325" r:id="rId17"/>
    <p:sldId id="326" r:id="rId18"/>
    <p:sldId id="333" r:id="rId19"/>
    <p:sldId id="329" r:id="rId20"/>
    <p:sldId id="314" r:id="rId21"/>
    <p:sldId id="331" r:id="rId22"/>
    <p:sldId id="332" r:id="rId23"/>
    <p:sldId id="336" r:id="rId24"/>
    <p:sldId id="29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E7"/>
    <a:srgbClr val="FF9900"/>
    <a:srgbClr val="008000"/>
    <a:srgbClr val="2C40FC"/>
    <a:srgbClr val="33CC33"/>
    <a:srgbClr val="CC9900"/>
    <a:srgbClr val="ACA800"/>
    <a:srgbClr val="D1CC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7500" autoAdjust="0"/>
    <p:restoredTop sz="94600" autoAdjust="0"/>
  </p:normalViewPr>
  <p:slideViewPr>
    <p:cSldViewPr snapToGrid="0">
      <p:cViewPr varScale="1">
        <p:scale>
          <a:sx n="105" d="100"/>
          <a:sy n="105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7A0A91F-CC67-448D-8F90-6216BAEA2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801A41A4-A1DF-44A5-9FD0-DF8D6F12FAB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0C5D0-A0D8-4436-A4B3-73760150CF27}" type="slidenum">
              <a:rPr lang="de-DE">
                <a:cs typeface="Arial" charset="0"/>
              </a:rPr>
              <a:pPr/>
              <a:t>1</a:t>
            </a:fld>
            <a:endParaRPr lang="de-DE">
              <a:cs typeface="Arial" charset="0"/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B8F64D7-45BD-4EB5-9357-DBC007BE7107}" type="slidenum">
              <a:rPr lang="en-GB" sz="1300"/>
              <a:pPr algn="r" defTabSz="947738"/>
              <a:t>1</a:t>
            </a:fld>
            <a:endParaRPr lang="en-GB" sz="1300"/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23988" y="1663700"/>
            <a:ext cx="6796087" cy="1081088"/>
          </a:xfrm>
        </p:spPr>
        <p:txBody>
          <a:bodyPr anchor="b"/>
          <a:lstStyle>
            <a:lvl1pPr algn="r"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329113" y="2827338"/>
            <a:ext cx="3914775" cy="800100"/>
          </a:xfrm>
        </p:spPr>
        <p:txBody>
          <a:bodyPr tIns="45720" bIns="45720"/>
          <a:lstStyle>
            <a:lvl1pPr marL="0" indent="0" algn="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265113"/>
            <a:ext cx="2130425" cy="553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275" y="265113"/>
            <a:ext cx="6242050" cy="5537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26511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/>
              <a:t>Page </a:t>
            </a:r>
            <a:r>
              <a:rPr lang="de-DE" sz="1000">
                <a:sym typeface="Wingdings" pitchFamily="2" charset="2"/>
              </a:rPr>
              <a:t></a:t>
            </a:r>
            <a:r>
              <a:rPr lang="de-DE" sz="1000"/>
              <a:t> </a:t>
            </a:r>
            <a:fld id="{D16CEDFD-7EEA-40FF-A6D4-8EAECD0152B4}" type="slidenum">
              <a:rPr lang="de-DE" sz="1000"/>
              <a:pPr>
                <a:defRPr/>
              </a:pPr>
              <a:t>‹#›</a:t>
            </a:fld>
            <a:endParaRPr lang="de-DE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478418" y="1663700"/>
            <a:ext cx="6796087" cy="1081088"/>
          </a:xfrm>
        </p:spPr>
        <p:txBody>
          <a:bodyPr/>
          <a:lstStyle/>
          <a:p>
            <a:pPr eaLnBrk="1" hangingPunct="1"/>
            <a:r>
              <a:rPr lang="en-CA" b="0" dirty="0" smtClean="0"/>
              <a:t>Higgs self-coupling studies at CLIC</a:t>
            </a:r>
            <a:br>
              <a:rPr lang="en-CA" b="0" dirty="0" smtClean="0"/>
            </a:br>
            <a:r>
              <a:rPr lang="en-CA" sz="2000" b="0" dirty="0" smtClean="0"/>
              <a:t>(preliminary)</a:t>
            </a:r>
            <a:endParaRPr lang="en-CA" sz="2000" noProof="1" smtClean="0"/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002971" y="3248571"/>
            <a:ext cx="6240918" cy="3470721"/>
          </a:xfrm>
        </p:spPr>
        <p:txBody>
          <a:bodyPr/>
          <a:lstStyle/>
          <a:p>
            <a:pPr eaLnBrk="1" hangingPunct="1"/>
            <a:r>
              <a:rPr lang="en-CA" noProof="1" smtClean="0">
                <a:latin typeface="Calibri" pitchFamily="34" charset="0"/>
              </a:rPr>
              <a:t>Tomáš Laštovička (</a:t>
            </a:r>
            <a:r>
              <a:rPr lang="en-US" noProof="1" smtClean="0">
                <a:latin typeface="Calibri" pitchFamily="34" charset="0"/>
              </a:rPr>
              <a:t>IoP AC, Prague)</a:t>
            </a:r>
            <a:r>
              <a:rPr lang="en-CA" noProof="1" smtClean="0">
                <a:latin typeface="Calibri" pitchFamily="34" charset="0"/>
              </a:rPr>
              <a:t> </a:t>
            </a:r>
          </a:p>
          <a:p>
            <a:pPr eaLnBrk="1" hangingPunct="1"/>
            <a:r>
              <a:rPr lang="en-CA" noProof="1" smtClean="0">
                <a:latin typeface="Calibri" pitchFamily="34" charset="0"/>
              </a:rPr>
              <a:t>Jan Strube (CERN, Geneva)</a:t>
            </a:r>
          </a:p>
          <a:p>
            <a:pPr eaLnBrk="1" hangingPunct="1"/>
            <a:endParaRPr lang="en-CA" noProof="1" smtClean="0">
              <a:latin typeface="Calibri" pitchFamily="34" charset="0"/>
            </a:endParaRPr>
          </a:p>
          <a:p>
            <a:pPr eaLnBrk="1" hangingPunct="1"/>
            <a:r>
              <a:rPr lang="en-CA" noProof="1" smtClean="0">
                <a:latin typeface="Calibri" pitchFamily="34" charset="0"/>
              </a:rPr>
              <a:t>LCWS2012, Arlington, TX</a:t>
            </a:r>
          </a:p>
          <a:p>
            <a:pPr eaLnBrk="1" hangingPunct="1"/>
            <a:r>
              <a:rPr lang="en-US" noProof="1" smtClean="0">
                <a:latin typeface="Calibri" pitchFamily="34" charset="0"/>
              </a:rPr>
              <a:t>October 22-26, 2012</a:t>
            </a:r>
            <a:endParaRPr lang="en-CA" noProof="1" smtClean="0">
              <a:latin typeface="Calibri" pitchFamily="34" charset="0"/>
            </a:endParaRPr>
          </a:p>
        </p:txBody>
      </p:sp>
      <p:pic>
        <p:nvPicPr>
          <p:cNvPr id="5" name="Picture 4" descr="CLIC-Logo-Color-7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476" y="5168389"/>
            <a:ext cx="1394111" cy="1394111"/>
          </a:xfrm>
          <a:prstGeom prst="rect">
            <a:avLst/>
          </a:prstGeom>
        </p:spPr>
      </p:pic>
      <p:pic>
        <p:nvPicPr>
          <p:cNvPr id="6" name="Picture 5" descr="CERN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21" y="5388846"/>
            <a:ext cx="1058237" cy="1058237"/>
          </a:xfrm>
          <a:prstGeom prst="rect">
            <a:avLst/>
          </a:prstGeom>
        </p:spPr>
      </p:pic>
      <p:pic>
        <p:nvPicPr>
          <p:cNvPr id="1026" name="Picture 2" descr="C:\Users\tomas\Desktop\logo-FZU-male_600x800px_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3307" y="5393609"/>
            <a:ext cx="796481" cy="10633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Extraction of </a:t>
            </a:r>
            <a:r>
              <a:rPr lang="en-US" dirty="0" smtClean="0"/>
              <a:t>λ</a:t>
            </a:r>
            <a:r>
              <a:rPr lang="en-US" cap="small" dirty="0" smtClean="0"/>
              <a:t> from </a:t>
            </a:r>
            <a:r>
              <a:rPr lang="el-GR" dirty="0" smtClean="0"/>
              <a:t>σ</a:t>
            </a:r>
            <a:r>
              <a:rPr lang="en-US" baseline="-25000" dirty="0" smtClean="0"/>
              <a:t>HH</a:t>
            </a:r>
            <a:r>
              <a:rPr lang="el-GR" baseline="-25000" dirty="0" smtClean="0"/>
              <a:t>νν</a:t>
            </a:r>
            <a:r>
              <a:rPr lang="en-US" dirty="0" smtClean="0"/>
              <a:t> </a:t>
            </a:r>
            <a:r>
              <a:rPr lang="en-US" cap="small" dirty="0" smtClean="0"/>
              <a:t>cross section</a:t>
            </a:r>
            <a:endParaRPr lang="en-CA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6" y="1293869"/>
            <a:ext cx="4934270" cy="5240498"/>
          </a:xfrm>
        </p:spPr>
        <p:txBody>
          <a:bodyPr/>
          <a:lstStyle/>
          <a:p>
            <a:r>
              <a:rPr lang="en-US" sz="1800" dirty="0" smtClean="0"/>
              <a:t>An option to change the Higgs self-coupling parameter was added to </a:t>
            </a:r>
            <a:r>
              <a:rPr lang="en-US" sz="1800" dirty="0" err="1" smtClean="0"/>
              <a:t>Whizard</a:t>
            </a:r>
            <a:r>
              <a:rPr lang="en-US" sz="1800" dirty="0" smtClean="0"/>
              <a:t>.</a:t>
            </a:r>
            <a:r>
              <a:rPr lang="en-US" sz="800" dirty="0" smtClean="0"/>
              <a:t>	</a:t>
            </a:r>
            <a:r>
              <a:rPr lang="en-US" sz="1000" dirty="0" smtClean="0"/>
              <a:t>		</a:t>
            </a:r>
          </a:p>
          <a:p>
            <a:r>
              <a:rPr lang="en-US" sz="1800" dirty="0" smtClean="0"/>
              <a:t>Cross section </a:t>
            </a:r>
            <a:r>
              <a:rPr lang="el-GR" sz="1800" dirty="0" smtClean="0"/>
              <a:t>σ</a:t>
            </a:r>
            <a:r>
              <a:rPr lang="en-US" sz="1800" baseline="-25000" dirty="0" err="1" smtClean="0"/>
              <a:t>hh</a:t>
            </a:r>
            <a:r>
              <a:rPr lang="el-GR" sz="1800" baseline="-25000" dirty="0" smtClean="0"/>
              <a:t>νν</a:t>
            </a:r>
            <a:r>
              <a:rPr lang="en-US" sz="1800" dirty="0" smtClean="0"/>
              <a:t> calculated with various        </a:t>
            </a:r>
            <a:r>
              <a:rPr lang="el-GR" sz="1800" dirty="0" smtClean="0"/>
              <a:t>λ</a:t>
            </a:r>
            <a:r>
              <a:rPr lang="en-US" sz="1800" baseline="-25000" dirty="0" smtClean="0"/>
              <a:t>HHH</a:t>
            </a:r>
            <a:r>
              <a:rPr lang="en-US" sz="1800" dirty="0" smtClean="0"/>
              <a:t>/</a:t>
            </a:r>
            <a:r>
              <a:rPr lang="el-GR" sz="1800" dirty="0" smtClean="0"/>
              <a:t> λ</a:t>
            </a:r>
            <a:r>
              <a:rPr lang="en-US" sz="1800" baseline="30000" dirty="0" smtClean="0"/>
              <a:t>SM</a:t>
            </a:r>
            <a:r>
              <a:rPr lang="en-US" sz="1800" baseline="-25000" dirty="0" smtClean="0"/>
              <a:t>HHH</a:t>
            </a:r>
          </a:p>
          <a:p>
            <a:pPr lvl="1"/>
            <a:r>
              <a:rPr lang="en-US" sz="1600" dirty="0" smtClean="0"/>
              <a:t>3 TeV and 1.4 TeV </a:t>
            </a:r>
            <a:r>
              <a:rPr lang="en-US" sz="1600" u="sng" dirty="0" smtClean="0"/>
              <a:t>CLIC beam spectrum, ISR </a:t>
            </a:r>
            <a:r>
              <a:rPr lang="en-US" sz="1000" dirty="0" smtClean="0"/>
              <a:t>			</a:t>
            </a:r>
            <a:endParaRPr lang="en-CA" sz="1000" dirty="0" smtClean="0"/>
          </a:p>
          <a:p>
            <a:r>
              <a:rPr lang="en-US" sz="1800" dirty="0" smtClean="0"/>
              <a:t>Cross section dependence fitted by a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order polynomial.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1800" dirty="0" smtClean="0"/>
              <a:t>Values of “uncertainty relating factor R” at       </a:t>
            </a:r>
            <a:r>
              <a:rPr lang="el-GR" sz="1800" dirty="0" smtClean="0"/>
              <a:t>λ</a:t>
            </a:r>
            <a:r>
              <a:rPr lang="en-US" sz="1800" baseline="-25000" dirty="0" smtClean="0"/>
              <a:t>HHH</a:t>
            </a:r>
            <a:r>
              <a:rPr lang="en-US" sz="1800" dirty="0" smtClean="0"/>
              <a:t>/</a:t>
            </a:r>
            <a:r>
              <a:rPr lang="el-GR" sz="1800" dirty="0" smtClean="0"/>
              <a:t> λ</a:t>
            </a:r>
            <a:r>
              <a:rPr lang="en-US" sz="1800" baseline="30000" dirty="0" smtClean="0"/>
              <a:t>SM</a:t>
            </a:r>
            <a:r>
              <a:rPr lang="en-US" sz="1800" baseline="-25000" dirty="0" smtClean="0"/>
              <a:t>HHH</a:t>
            </a:r>
            <a:r>
              <a:rPr lang="en-US" sz="1800" dirty="0" smtClean="0"/>
              <a:t> = 1 (</a:t>
            </a:r>
            <a:r>
              <a:rPr lang="en-US" sz="1800" dirty="0" err="1" smtClean="0"/>
              <a:t>Whizard</a:t>
            </a:r>
            <a:r>
              <a:rPr lang="en-US" sz="1800" dirty="0" smtClean="0"/>
              <a:t> 2):</a:t>
            </a:r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303" y="1174141"/>
            <a:ext cx="3388900" cy="287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726163" y="1489752"/>
            <a:ext cx="955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C40FC"/>
                </a:solidFill>
                <a:latin typeface="Calibri" pitchFamily="34" charset="0"/>
              </a:rPr>
              <a:t>3.0 TeV</a:t>
            </a:r>
          </a:p>
          <a:p>
            <a:r>
              <a:rPr lang="en-US" sz="1600" dirty="0" smtClean="0">
                <a:solidFill>
                  <a:srgbClr val="00B050"/>
                </a:solidFill>
                <a:latin typeface="Calibri" pitchFamily="34" charset="0"/>
              </a:rPr>
              <a:t>1.4 TeV</a:t>
            </a:r>
            <a:endParaRPr lang="en-CA" sz="1600" dirty="0">
              <a:solidFill>
                <a:srgbClr val="00B050"/>
              </a:solidFill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74498" y="4028694"/>
            <a:ext cx="3375470" cy="2829306"/>
            <a:chOff x="4272422" y="1397285"/>
            <a:chExt cx="3375470" cy="282930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72422" y="1397285"/>
              <a:ext cx="3375470" cy="2829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4970979" y="2988066"/>
              <a:ext cx="9554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2C40FC"/>
                  </a:solidFill>
                  <a:latin typeface="Calibri" pitchFamily="34" charset="0"/>
                </a:rPr>
                <a:t>3.0 TeV</a:t>
              </a:r>
            </a:p>
            <a:p>
              <a:r>
                <a:rPr lang="en-US" sz="1600" dirty="0" smtClean="0">
                  <a:solidFill>
                    <a:srgbClr val="00B050"/>
                  </a:solidFill>
                  <a:latin typeface="Calibri" pitchFamily="34" charset="0"/>
                </a:rPr>
                <a:t>1.4 TeV</a:t>
              </a:r>
              <a:endParaRPr lang="en-CA" sz="1600" dirty="0">
                <a:solidFill>
                  <a:srgbClr val="00B050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078447" y="3756139"/>
          <a:ext cx="1394219" cy="708537"/>
        </p:xfrm>
        <a:graphic>
          <a:graphicData uri="http://schemas.openxmlformats.org/presentationml/2006/ole">
            <p:oleObj spid="_x0000_s26626" name="Equation" r:id="rId5" imgW="774360" imgH="39348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60314" y="5373388"/>
            <a:ext cx="22397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8175" lvl="1" indent="-180975">
              <a:lnSpc>
                <a:spcPct val="150000"/>
              </a:lnSpc>
              <a:buNone/>
            </a:pPr>
            <a:r>
              <a:rPr lang="en-US" dirty="0" smtClean="0">
                <a:latin typeface="Calibri" pitchFamily="34" charset="0"/>
              </a:rPr>
              <a:t>3.0 TeV: </a:t>
            </a:r>
            <a:r>
              <a:rPr lang="en-US" dirty="0" smtClean="0">
                <a:solidFill>
                  <a:srgbClr val="2C40FC"/>
                </a:solidFill>
                <a:latin typeface="Calibri" pitchFamily="34" charset="0"/>
              </a:rPr>
              <a:t>1.54</a:t>
            </a:r>
          </a:p>
          <a:p>
            <a:pPr marL="638175" lvl="1" indent="-180975">
              <a:buNone/>
            </a:pPr>
            <a:r>
              <a:rPr lang="en-US" dirty="0" smtClean="0">
                <a:latin typeface="Calibri" pitchFamily="34" charset="0"/>
              </a:rPr>
              <a:t>1.4 TeV: 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1.20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 smtClean="0"/>
              <a:t>Experimental challenges at CLIC</a:t>
            </a:r>
            <a:endParaRPr lang="en-GB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 smtClean="0"/>
              <a:t>Multi-jet final state with missing energy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Missing energy leads to low energy jets</a:t>
            </a:r>
          </a:p>
          <a:p>
            <a:pPr algn="ctr"/>
            <a:endParaRPr lang="en-GB" dirty="0" smtClean="0">
              <a:latin typeface="Calibri"/>
            </a:endParaRPr>
          </a:p>
          <a:p>
            <a:pPr algn="ctr"/>
            <a:r>
              <a:rPr lang="en-GB" dirty="0" smtClean="0">
                <a:latin typeface="Calibri"/>
              </a:rPr>
              <a:t>Pile-up from </a:t>
            </a:r>
            <a:r>
              <a:rPr lang="en-GB" dirty="0" err="1" smtClean="0">
                <a:latin typeface="Calibri"/>
              </a:rPr>
              <a:t>γγ→hadrons</a:t>
            </a:r>
            <a:r>
              <a:rPr lang="en-GB" dirty="0" smtClean="0">
                <a:latin typeface="Calibri"/>
              </a:rPr>
              <a:t> beam background</a:t>
            </a:r>
          </a:p>
          <a:p>
            <a:pPr lvl="1" algn="ctr"/>
            <a:r>
              <a:rPr lang="en-GB" dirty="0" smtClean="0">
                <a:latin typeface="Calibri"/>
              </a:rPr>
              <a:t>Jet flavour tagging affected</a:t>
            </a:r>
          </a:p>
          <a:p>
            <a:pPr lvl="1" algn="ctr"/>
            <a:r>
              <a:rPr lang="en-GB" dirty="0" smtClean="0">
                <a:latin typeface="Calibri"/>
              </a:rPr>
              <a:t>Downgrades jet/event reconstruction</a:t>
            </a:r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Small separation between H and W/Z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2838" y="4044344"/>
            <a:ext cx="3353086" cy="281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 smtClean="0"/>
              <a:t>Jet flavour tagging at 3T</a:t>
            </a:r>
            <a:r>
              <a:rPr lang="en-GB" dirty="0" smtClean="0"/>
              <a:t>e</a:t>
            </a:r>
            <a:r>
              <a:rPr lang="en-GB" cap="small" dirty="0" smtClean="0"/>
              <a:t>V with </a:t>
            </a:r>
            <a:r>
              <a:rPr lang="en-GB" dirty="0" err="1" smtClean="0"/>
              <a:t>γγ</a:t>
            </a:r>
            <a:r>
              <a:rPr lang="en-GB" dirty="0" smtClean="0"/>
              <a:t> </a:t>
            </a:r>
            <a:r>
              <a:rPr lang="en-GB" cap="small" dirty="0" smtClean="0"/>
              <a:t>overlay</a:t>
            </a:r>
            <a:endParaRPr lang="en-GB" cap="smal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5276" y="1489075"/>
            <a:ext cx="5221946" cy="4313238"/>
          </a:xfrm>
        </p:spPr>
        <p:txBody>
          <a:bodyPr/>
          <a:lstStyle/>
          <a:p>
            <a:r>
              <a:rPr lang="en-GB" b="1" cap="small" dirty="0" smtClean="0">
                <a:solidFill>
                  <a:srgbClr val="00B050"/>
                </a:solidFill>
              </a:rPr>
              <a:t>LCFIVertex</a:t>
            </a:r>
            <a:r>
              <a:rPr lang="en-GB" b="1" dirty="0" smtClean="0">
                <a:solidFill>
                  <a:srgbClr val="00B050"/>
                </a:solidFill>
              </a:rPr>
              <a:t> package</a:t>
            </a:r>
          </a:p>
          <a:p>
            <a:pPr lvl="1"/>
            <a:r>
              <a:rPr lang="en-GB" dirty="0" smtClean="0"/>
              <a:t>FANN neural net package used throughout the Higgs analysis both for the flavour tag and the event selection.</a:t>
            </a:r>
          </a:p>
          <a:p>
            <a:pPr lvl="1"/>
            <a:r>
              <a:rPr lang="en-GB" dirty="0" smtClean="0"/>
              <a:t>Presence of </a:t>
            </a:r>
            <a:r>
              <a:rPr lang="en-GB" dirty="0" err="1" smtClean="0"/>
              <a:t>γγ</a:t>
            </a:r>
            <a:r>
              <a:rPr lang="en-GB" dirty="0" smtClean="0"/>
              <a:t> overlay (60BX considered) degrades both the jet-finding and the jet flavour tag quality (shown for </a:t>
            </a:r>
            <a:r>
              <a:rPr lang="en-GB" dirty="0" err="1" smtClean="0"/>
              <a:t>di</a:t>
            </a:r>
            <a:r>
              <a:rPr lang="en-GB" dirty="0" smtClean="0"/>
              <a:t>-jet events).</a:t>
            </a:r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8864" y="1181531"/>
            <a:ext cx="3249930" cy="27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1518" y="3989200"/>
            <a:ext cx="3257550" cy="276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26750" y="5219272"/>
            <a:ext cx="115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Forward jets</a:t>
            </a:r>
            <a:endParaRPr lang="en-CA" sz="1200" dirty="0">
              <a:latin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>
            <a:off x="2250041" y="5681609"/>
            <a:ext cx="400692" cy="513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Event selection</a:t>
            </a:r>
            <a:endParaRPr lang="en-CA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577" y="1489074"/>
            <a:ext cx="8037067" cy="4798709"/>
          </a:xfrm>
        </p:spPr>
        <p:txBody>
          <a:bodyPr/>
          <a:lstStyle/>
          <a:p>
            <a:r>
              <a:rPr lang="en-US" dirty="0" smtClean="0"/>
              <a:t>4 jets reconstructed with </a:t>
            </a:r>
            <a:r>
              <a:rPr lang="en-US" dirty="0" err="1" smtClean="0"/>
              <a:t>FastJet</a:t>
            </a:r>
            <a:endParaRPr lang="en-US" dirty="0" smtClean="0"/>
          </a:p>
          <a:p>
            <a:pPr lvl="1"/>
            <a:r>
              <a:rPr lang="en-GB" dirty="0" smtClean="0"/>
              <a:t>3 possible combinations to make two Higgs </a:t>
            </a:r>
            <a:r>
              <a:rPr lang="en-CA" dirty="0" smtClean="0"/>
              <a:t>bosons.</a:t>
            </a:r>
          </a:p>
          <a:p>
            <a:pPr lvl="1"/>
            <a:r>
              <a:rPr lang="en-US" dirty="0" smtClean="0"/>
              <a:t>Jets paired in hemispheres.</a:t>
            </a:r>
          </a:p>
          <a:p>
            <a:pPr lvl="1"/>
            <a:r>
              <a:rPr lang="en-GB" dirty="0" smtClean="0"/>
              <a:t>A purely geometric criterion to pair jets is less biased than a kinematic one.</a:t>
            </a:r>
            <a:endParaRPr lang="en-US" dirty="0" smtClean="0"/>
          </a:p>
          <a:p>
            <a:pPr lvl="1"/>
            <a:r>
              <a:rPr lang="en-GB" dirty="0" smtClean="0"/>
              <a:t>Forward jet reconstruction is difficult and at some point leads to losing particles and </a:t>
            </a:r>
            <a:r>
              <a:rPr lang="en-CA" dirty="0" smtClean="0"/>
              <a:t>replacing them with background.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 isolated leptons</a:t>
            </a:r>
          </a:p>
          <a:p>
            <a:pPr lvl="1"/>
            <a:r>
              <a:rPr lang="en-US" dirty="0" smtClean="0"/>
              <a:t>Suppression of </a:t>
            </a:r>
            <a:r>
              <a:rPr lang="en-US" dirty="0" err="1" smtClean="0"/>
              <a:t>qqqqll</a:t>
            </a:r>
            <a:r>
              <a:rPr lang="en-US" dirty="0" smtClean="0"/>
              <a:t>  and </a:t>
            </a:r>
            <a:r>
              <a:rPr lang="en-US" dirty="0" err="1" smtClean="0"/>
              <a:t>qqqqe</a:t>
            </a:r>
            <a:r>
              <a:rPr lang="el-GR" dirty="0" smtClean="0"/>
              <a:t>ν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Neural network classifier</a:t>
            </a:r>
          </a:p>
          <a:p>
            <a:pPr lvl="1"/>
            <a:r>
              <a:rPr lang="en-US" dirty="0" smtClean="0"/>
              <a:t>Combining  22 quantities into one.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015" y="3821146"/>
            <a:ext cx="3158966" cy="268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82328" y="5044612"/>
            <a:ext cx="811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1.4 TeV</a:t>
            </a:r>
            <a:endParaRPr lang="en-CA" sz="1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Neural net inputs</a:t>
            </a:r>
            <a:endParaRPr lang="en-CA" cap="smal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65094" y="1345629"/>
          <a:ext cx="6096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ysClr val="windowText" lastClr="000000"/>
                          </a:solidFill>
                        </a:rPr>
                        <a:t>invariant masses of jet pairs</a:t>
                      </a:r>
                      <a:endParaRPr lang="en-CA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F0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CA" dirty="0" smtClean="0"/>
                        <a:t>event invariant mass and visible energy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CA" dirty="0" smtClean="0"/>
                        <a:t>missing transverse energy E</a:t>
                      </a:r>
                      <a:r>
                        <a:rPr lang="en-CA" baseline="-25000" dirty="0" smtClean="0"/>
                        <a:t>t</a:t>
                      </a:r>
                      <a:endParaRPr lang="en-CA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CA" dirty="0" smtClean="0"/>
                        <a:t>y</a:t>
                      </a:r>
                      <a:r>
                        <a:rPr lang="en-CA" baseline="-25000" dirty="0" smtClean="0"/>
                        <a:t>min</a:t>
                      </a:r>
                      <a:r>
                        <a:rPr lang="en-CA" dirty="0" smtClean="0"/>
                        <a:t> and y</a:t>
                      </a:r>
                      <a:r>
                        <a:rPr lang="en-CA" baseline="-25000" dirty="0" smtClean="0"/>
                        <a:t>max </a:t>
                      </a:r>
                      <a:r>
                        <a:rPr lang="en-CA" baseline="0" dirty="0" smtClean="0"/>
                        <a:t>from </a:t>
                      </a:r>
                      <a:r>
                        <a:rPr lang="en-CA" baseline="0" dirty="0" err="1" smtClean="0"/>
                        <a:t>FastJet</a:t>
                      </a:r>
                      <a:endParaRPr lang="en-CA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CA" dirty="0" smtClean="0"/>
                        <a:t>p</a:t>
                      </a:r>
                      <a:r>
                        <a:rPr lang="en-CA" baseline="-25000" dirty="0" smtClean="0"/>
                        <a:t>t</a:t>
                      </a:r>
                      <a:r>
                        <a:rPr lang="en-CA" baseline="30000" dirty="0" smtClean="0"/>
                        <a:t>min</a:t>
                      </a:r>
                      <a:r>
                        <a:rPr lang="en-CA" dirty="0" smtClean="0"/>
                        <a:t>, p</a:t>
                      </a:r>
                      <a:r>
                        <a:rPr lang="en-CA" baseline="-25000" dirty="0" smtClean="0"/>
                        <a:t>t</a:t>
                      </a:r>
                      <a:r>
                        <a:rPr lang="en-CA" baseline="30000" dirty="0" smtClean="0"/>
                        <a:t>max</a:t>
                      </a:r>
                      <a:r>
                        <a:rPr lang="en-CA" baseline="0" dirty="0" smtClean="0"/>
                        <a:t> of jets</a:t>
                      </a:r>
                      <a:endParaRPr lang="en-CA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/>
                        <a:t>#leptons and #photons in event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CA" dirty="0" smtClean="0"/>
                        <a:t>max(|</a:t>
                      </a:r>
                      <a:r>
                        <a:rPr lang="el-GR" dirty="0" smtClean="0"/>
                        <a:t>η</a:t>
                      </a:r>
                      <a:r>
                        <a:rPr lang="en-US" baseline="-25000" dirty="0" smtClean="0"/>
                        <a:t>i</a:t>
                      </a:r>
                      <a:r>
                        <a:rPr lang="en-CA" dirty="0" smtClean="0"/>
                        <a:t>|) and sum(|</a:t>
                      </a:r>
                      <a:r>
                        <a:rPr lang="el-GR" dirty="0" smtClean="0"/>
                        <a:t>η</a:t>
                      </a:r>
                      <a:r>
                        <a:rPr lang="en-US" baseline="-25000" dirty="0" smtClean="0"/>
                        <a:t>i</a:t>
                      </a:r>
                      <a:r>
                        <a:rPr lang="en-CA" dirty="0" smtClean="0"/>
                        <a:t>|) of jet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baseline="0" dirty="0" err="1" smtClean="0"/>
                        <a:t>pseudorapidities</a:t>
                      </a:r>
                      <a:r>
                        <a:rPr lang="en-CA" baseline="0" dirty="0" smtClean="0"/>
                        <a:t> </a:t>
                      </a:r>
                      <a:r>
                        <a:rPr lang="el-GR" dirty="0" smtClean="0"/>
                        <a:t>η</a:t>
                      </a:r>
                      <a:r>
                        <a:rPr lang="en-US" baseline="-25000" dirty="0" smtClean="0"/>
                        <a:t>i</a:t>
                      </a:r>
                      <a:endParaRPr lang="en-CA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CA" dirty="0" smtClean="0"/>
                        <a:t>angle between jet pairs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/>
                        <a:t>sums of LCFI flavour tag outputs (per jet pair):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sv-SE" dirty="0" smtClean="0"/>
                        <a:t>                              </a:t>
                      </a:r>
                      <a:r>
                        <a:rPr lang="sv-SE" sz="1600" dirty="0" smtClean="0"/>
                        <a:t>b-tag, c(b)-tag, c-tag and b(light)-tag</a:t>
                      </a:r>
                      <a:endParaRPr lang="en-CA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Event selection</a:t>
            </a:r>
            <a:endParaRPr lang="en-CA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202076"/>
            <a:ext cx="8524875" cy="4600237"/>
          </a:xfrm>
        </p:spPr>
        <p:txBody>
          <a:bodyPr/>
          <a:lstStyle/>
          <a:p>
            <a:r>
              <a:rPr lang="en-US" dirty="0" smtClean="0"/>
              <a:t>Example variables/inputs for 1.4 TeV; signal and 4q backgrounds shown.</a:t>
            </a:r>
            <a:endParaRPr lang="en-CA" dirty="0"/>
          </a:p>
        </p:txBody>
      </p:sp>
      <p:sp>
        <p:nvSpPr>
          <p:cNvPr id="17" name="Rectangle 16"/>
          <p:cNvSpPr/>
          <p:nvPr/>
        </p:nvSpPr>
        <p:spPr>
          <a:xfrm>
            <a:off x="4444401" y="3228945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 </a:t>
            </a:r>
            <a:endParaRPr lang="en-CA" dirty="0"/>
          </a:p>
        </p:txBody>
      </p:sp>
      <p:pic>
        <p:nvPicPr>
          <p:cNvPr id="27652" name="Picture 4" descr="C:\Users\tomas\Desktop\Higgs Self Coupling Update 03_07_2012\ppt\media\image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089" y="1760523"/>
            <a:ext cx="2853690" cy="2362200"/>
          </a:xfrm>
          <a:prstGeom prst="rect">
            <a:avLst/>
          </a:prstGeom>
          <a:noFill/>
        </p:spPr>
      </p:pic>
      <p:pic>
        <p:nvPicPr>
          <p:cNvPr id="27653" name="Picture 5" descr="C:\Users\tomas\Desktop\Higgs Self Coupling Update 03_07_2012\ppt\media\image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2771" y="4193730"/>
            <a:ext cx="2884170" cy="2396490"/>
          </a:xfrm>
          <a:prstGeom prst="rect">
            <a:avLst/>
          </a:prstGeom>
          <a:noFill/>
        </p:spPr>
      </p:pic>
      <p:pic>
        <p:nvPicPr>
          <p:cNvPr id="4" name="Picture 6" descr="C:\Users\tomas\Desktop\Higgs Self Coupling Update 03_07_2012\ppt\media\image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889" y="4166171"/>
            <a:ext cx="2800350" cy="2377440"/>
          </a:xfrm>
          <a:prstGeom prst="rect">
            <a:avLst/>
          </a:prstGeom>
          <a:noFill/>
        </p:spPr>
      </p:pic>
      <p:pic>
        <p:nvPicPr>
          <p:cNvPr id="27655" name="Picture 7" descr="C:\Users\tomas\Desktop\Higgs Self Coupling Update 03_07_2012\ppt\media\image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7220" y="1758754"/>
            <a:ext cx="2758440" cy="2396490"/>
          </a:xfrm>
          <a:prstGeom prst="rect">
            <a:avLst/>
          </a:prstGeom>
          <a:noFill/>
        </p:spPr>
      </p:pic>
      <p:pic>
        <p:nvPicPr>
          <p:cNvPr id="27656" name="Picture 8" descr="C:\Users\tomas\Desktop\Higgs Self Coupling Update 03_07_2012\ppt\media\image0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564" y="1701122"/>
            <a:ext cx="2891790" cy="2385060"/>
          </a:xfrm>
          <a:prstGeom prst="rect">
            <a:avLst/>
          </a:prstGeom>
          <a:noFill/>
        </p:spPr>
      </p:pic>
      <p:pic>
        <p:nvPicPr>
          <p:cNvPr id="27657" name="Picture 9" descr="C:\Users\tomas\Desktop\Higgs Self Coupling Update 03_07_2012\ppt\media\image1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198" y="4222678"/>
            <a:ext cx="2762250" cy="2358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4" y="1273996"/>
            <a:ext cx="8581598" cy="4528317"/>
          </a:xfrm>
        </p:spPr>
        <p:txBody>
          <a:bodyPr/>
          <a:lstStyle/>
          <a:p>
            <a:r>
              <a:rPr lang="en-GB" dirty="0" smtClean="0"/>
              <a:t>Find a cut on the neural network output which minimises</a:t>
            </a:r>
          </a:p>
          <a:p>
            <a:pPr lvl="1"/>
            <a:r>
              <a:rPr lang="en-GB" dirty="0" smtClean="0">
                <a:solidFill>
                  <a:srgbClr val="2C40FC"/>
                </a:solidFill>
              </a:rPr>
              <a:t>Signal (</a:t>
            </a:r>
            <a:r>
              <a:rPr lang="en-GB" dirty="0" err="1" smtClean="0">
                <a:solidFill>
                  <a:srgbClr val="2C40FC"/>
                </a:solidFill>
              </a:rPr>
              <a:t>HHνν</a:t>
            </a:r>
            <a:r>
              <a:rPr lang="en-GB" dirty="0" smtClean="0">
                <a:solidFill>
                  <a:srgbClr val="2C40FC"/>
                </a:solidFill>
              </a:rPr>
              <a:t>) cross section uncertainty</a:t>
            </a:r>
          </a:p>
          <a:p>
            <a:pPr lvl="1">
              <a:buNone/>
            </a:pPr>
            <a:r>
              <a:rPr lang="en-GB" dirty="0" smtClean="0">
                <a:solidFill>
                  <a:srgbClr val="2C40FC"/>
                </a:solidFill>
              </a:rPr>
              <a:t>			- or - </a:t>
            </a:r>
          </a:p>
          <a:p>
            <a:pPr lvl="1"/>
            <a:r>
              <a:rPr lang="en-GB" dirty="0" smtClean="0">
                <a:solidFill>
                  <a:srgbClr val="2C40FC"/>
                </a:solidFill>
              </a:rPr>
              <a:t>Directly the </a:t>
            </a:r>
            <a:r>
              <a:rPr lang="en-GB" dirty="0" err="1" smtClean="0">
                <a:solidFill>
                  <a:srgbClr val="2C40FC"/>
                </a:solidFill>
              </a:rPr>
              <a:t>λ</a:t>
            </a:r>
            <a:r>
              <a:rPr lang="en-GB" baseline="-25000" dirty="0" err="1" smtClean="0">
                <a:solidFill>
                  <a:srgbClr val="2C40FC"/>
                </a:solidFill>
              </a:rPr>
              <a:t>HHH</a:t>
            </a:r>
            <a:r>
              <a:rPr lang="en-GB" dirty="0" smtClean="0">
                <a:solidFill>
                  <a:srgbClr val="2C40FC"/>
                </a:solidFill>
              </a:rPr>
              <a:t> uncertainty</a:t>
            </a:r>
          </a:p>
          <a:p>
            <a:pPr lvl="2"/>
            <a:r>
              <a:rPr lang="en-GB" dirty="0" smtClean="0"/>
              <a:t>Uncertainty ratio R may depend on the event selection.</a:t>
            </a:r>
          </a:p>
          <a:p>
            <a:pPr lvl="2"/>
            <a:r>
              <a:rPr lang="en-GB" dirty="0" smtClean="0"/>
              <a:t>Signal samples with 0.8 </a:t>
            </a:r>
            <a:r>
              <a:rPr lang="en-GB" dirty="0" err="1" smtClean="0"/>
              <a:t>λ</a:t>
            </a:r>
            <a:r>
              <a:rPr lang="en-GB" baseline="-25000" dirty="0" err="1" smtClean="0"/>
              <a:t>SM</a:t>
            </a:r>
            <a:r>
              <a:rPr lang="en-GB" dirty="0" smtClean="0"/>
              <a:t> and 1.2 </a:t>
            </a:r>
            <a:r>
              <a:rPr lang="en-GB" dirty="0" err="1" smtClean="0"/>
              <a:t>λ</a:t>
            </a:r>
            <a:r>
              <a:rPr lang="en-GB" baseline="-25000" dirty="0" err="1" smtClean="0"/>
              <a:t>SM</a:t>
            </a:r>
            <a:r>
              <a:rPr lang="en-GB" dirty="0" smtClean="0"/>
              <a:t> added to evaluate </a:t>
            </a:r>
            <a:r>
              <a:rPr lang="en-GB" dirty="0" err="1" smtClean="0"/>
              <a:t>λ</a:t>
            </a:r>
            <a:r>
              <a:rPr lang="en-GB" baseline="-25000" dirty="0" err="1" smtClean="0"/>
              <a:t>HHH</a:t>
            </a:r>
            <a:r>
              <a:rPr lang="en-GB" dirty="0" smtClean="0"/>
              <a:t> uncertainty per cut.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052339" y="3930139"/>
            <a:ext cx="3639598" cy="2753201"/>
            <a:chOff x="5052339" y="3930139"/>
            <a:chExt cx="3639598" cy="2753201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52339" y="3930139"/>
              <a:ext cx="3639598" cy="2753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144425" y="4083264"/>
              <a:ext cx="339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b</a:t>
              </a:r>
              <a:endParaRPr lang="en-CA" sz="1600" dirty="0">
                <a:latin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83117" y="4543888"/>
              <a:ext cx="339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c</a:t>
              </a:r>
              <a:endParaRPr lang="en-CA" sz="1600" dirty="0">
                <a:latin typeface="Calibri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99212" y="5549043"/>
              <a:ext cx="339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s</a:t>
              </a:r>
              <a:endParaRPr lang="en-CA" sz="1600" dirty="0">
                <a:latin typeface="Calibr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18065" y="5715143"/>
              <a:ext cx="339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 smtClean="0">
                  <a:latin typeface="Calibri"/>
                </a:rPr>
                <a:t>μ</a:t>
              </a:r>
              <a:endParaRPr lang="en-CA" sz="1600" dirty="0">
                <a:latin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75948" y="4593548"/>
              <a:ext cx="339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 smtClean="0">
                  <a:latin typeface="Calibri"/>
                </a:rPr>
                <a:t>τ</a:t>
              </a:r>
              <a:endParaRPr lang="en-CA" sz="1600" dirty="0">
                <a:latin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54379" y="4376079"/>
              <a:ext cx="339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/>
                </a:rPr>
                <a:t>g</a:t>
              </a:r>
              <a:endParaRPr lang="en-CA" sz="1600" dirty="0">
                <a:latin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75957" y="4579849"/>
              <a:ext cx="339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 smtClean="0">
                  <a:latin typeface="Calibri"/>
                </a:rPr>
                <a:t>γ</a:t>
              </a:r>
              <a:endParaRPr lang="en-CA" sz="1600" dirty="0">
                <a:latin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35891" y="4218549"/>
              <a:ext cx="339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/>
                </a:rPr>
                <a:t>Z</a:t>
              </a:r>
              <a:endParaRPr lang="en-CA" sz="1600" dirty="0">
                <a:latin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01307" y="4422320"/>
              <a:ext cx="339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/>
                </a:rPr>
                <a:t>W</a:t>
              </a:r>
              <a:endParaRPr lang="en-CA" sz="1600" dirty="0">
                <a:latin typeface="Calibri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16061" y="4597957"/>
              <a:ext cx="595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3 TeV</a:t>
              </a:r>
              <a:endParaRPr lang="en-CA" sz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Cut-and-count method</a:t>
            </a:r>
            <a:endParaRPr lang="en-CA" cap="small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93566" y="3924727"/>
            <a:ext cx="4740772" cy="291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lvl="0" indent="-180975" eaLnBrk="0" hangingPunct="0">
              <a:spcAft>
                <a:spcPct val="40000"/>
              </a:spcAft>
              <a:buFont typeface="Wingdings" pitchFamily="2" charset="2"/>
              <a:buChar char="§"/>
            </a:pPr>
            <a:r>
              <a:rPr lang="en-US" dirty="0" smtClean="0"/>
              <a:t>No explicit channel selection enforced</a:t>
            </a:r>
          </a:p>
          <a:p>
            <a:pPr marL="638175" lvl="1" indent="-180975" eaLnBrk="0" hangingPunct="0">
              <a:spcAft>
                <a:spcPct val="40000"/>
              </a:spcAft>
              <a:buFont typeface="Calibri" pitchFamily="34" charset="0"/>
              <a:buChar char="–"/>
            </a:pPr>
            <a:r>
              <a:rPr lang="en-US" sz="1800" dirty="0" smtClean="0"/>
              <a:t> </a:t>
            </a:r>
            <a:r>
              <a:rPr lang="en-US" sz="1800" dirty="0" err="1" smtClean="0"/>
              <a:t>H→bb</a:t>
            </a:r>
            <a:r>
              <a:rPr lang="en-US" sz="1800" dirty="0" smtClean="0"/>
              <a:t> channel naturally dominates after the neural net selection.</a:t>
            </a:r>
            <a:r>
              <a:rPr lang="en-US" sz="800" dirty="0" smtClean="0"/>
              <a:t>						</a:t>
            </a:r>
            <a:endParaRPr lang="en-US" sz="1800" kern="0" dirty="0" smtClean="0">
              <a:latin typeface="Calibri" pitchFamily="34" charset="0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Statistical uncertainty evaluation</a:t>
            </a:r>
          </a:p>
          <a:p>
            <a:pPr marL="444500" marR="0" lvl="1" indent="-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+mn-cs"/>
              </a:rPr>
              <a:t>Count signal (S) and background events (B): √(S+B)/S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1.4 T</a:t>
            </a:r>
            <a:r>
              <a:rPr lang="en-US" dirty="0" smtClean="0"/>
              <a:t>e</a:t>
            </a:r>
            <a:r>
              <a:rPr lang="en-US" cap="small" dirty="0" smtClean="0"/>
              <a:t>V Results for 1.5 </a:t>
            </a:r>
            <a:r>
              <a:rPr lang="en-US" dirty="0" smtClean="0"/>
              <a:t>ab</a:t>
            </a:r>
            <a:r>
              <a:rPr lang="en-US" cap="small" baseline="30000" dirty="0" smtClean="0"/>
              <a:t>-1</a:t>
            </a:r>
            <a:endParaRPr lang="en-CA" cap="small" baseline="30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6308" y="1119601"/>
          <a:ext cx="6212439" cy="3010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813"/>
                <a:gridCol w="2070813"/>
                <a:gridCol w="2070813"/>
              </a:tblGrid>
              <a:tr h="4831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0" dirty="0" smtClean="0">
                          <a:latin typeface="Calibri" pitchFamily="34" charset="0"/>
                        </a:rPr>
                        <a:t>σ</a:t>
                      </a:r>
                      <a:r>
                        <a:rPr lang="en-US" sz="2000" b="0" baseline="-25000" dirty="0" smtClean="0">
                          <a:latin typeface="Calibri" pitchFamily="34" charset="0"/>
                        </a:rPr>
                        <a:t>HH</a:t>
                      </a:r>
                      <a:r>
                        <a:rPr lang="el-GR" sz="2000" b="0" baseline="-25000" dirty="0" smtClean="0">
                          <a:latin typeface="Calibri" pitchFamily="34" charset="0"/>
                        </a:rPr>
                        <a:t>νν</a:t>
                      </a:r>
                      <a:r>
                        <a:rPr lang="en-US" sz="2000" b="0" baseline="-25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="0" baseline="0" dirty="0" smtClean="0">
                          <a:latin typeface="Calibri" pitchFamily="34" charset="0"/>
                        </a:rPr>
                        <a:t>minimisation</a:t>
                      </a:r>
                      <a:endParaRPr lang="en-CA" sz="2000" b="0" baseline="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λ</a:t>
                      </a:r>
                      <a:r>
                        <a:rPr lang="en-US" sz="2000" b="0" baseline="-25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HHH 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minimisation</a:t>
                      </a:r>
                      <a:endParaRPr lang="en-CA" sz="2000" b="0" baseline="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31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σ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HH</a:t>
                      </a:r>
                      <a:r>
                        <a:rPr lang="el-GR" sz="2000" b="0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νν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uncertainty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30%</a:t>
                      </a:r>
                      <a:endParaRPr lang="en-CA" sz="20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CA" sz="200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212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λ</a:t>
                      </a:r>
                      <a:r>
                        <a:rPr kumimoji="0" lang="en-US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HHH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uncertainty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36% </a:t>
                      </a:r>
                      <a:r>
                        <a:rPr lang="en-US" sz="1600" dirty="0" smtClean="0">
                          <a:latin typeface="Calibri" pitchFamily="34" charset="0"/>
                        </a:rPr>
                        <a:t>(R = 1.2)</a:t>
                      </a:r>
                      <a:endParaRPr lang="en-CA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35%</a:t>
                      </a:r>
                      <a:endParaRPr lang="en-CA" sz="20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315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Signal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28</a:t>
                      </a:r>
                      <a:r>
                        <a:rPr lang="en-US" sz="2000" baseline="30000" dirty="0" smtClean="0">
                          <a:latin typeface="Calibri" pitchFamily="34" charset="0"/>
                        </a:rPr>
                        <a:t>+8.8</a:t>
                      </a:r>
                      <a:r>
                        <a:rPr lang="en-US" sz="2000" baseline="-25000" dirty="0" smtClean="0">
                          <a:latin typeface="Calibri" pitchFamily="34" charset="0"/>
                        </a:rPr>
                        <a:t>-8.1</a:t>
                      </a:r>
                      <a:endParaRPr lang="en-CA" sz="2000" baseline="-25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28</a:t>
                      </a:r>
                      <a:r>
                        <a:rPr lang="en-US" sz="2000" baseline="30000" dirty="0" smtClean="0">
                          <a:latin typeface="Calibri" pitchFamily="34" charset="0"/>
                        </a:rPr>
                        <a:t>+8.8</a:t>
                      </a:r>
                      <a:r>
                        <a:rPr lang="en-US" sz="2000" baseline="-25000" dirty="0" smtClean="0">
                          <a:latin typeface="Calibri" pitchFamily="34" charset="0"/>
                        </a:rPr>
                        <a:t>-8.1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80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Background</a:t>
                      </a:r>
                      <a:endParaRPr lang="en-CA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43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43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05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Signal total</a:t>
                      </a:r>
                      <a:endParaRPr lang="en-CA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246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246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417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Signal efficiency</a:t>
                      </a:r>
                      <a:endParaRPr lang="en-CA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11%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11%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4452" y="4510355"/>
            <a:ext cx="5715108" cy="2219218"/>
          </a:xfrm>
        </p:spPr>
        <p:txBody>
          <a:bodyPr/>
          <a:lstStyle/>
          <a:p>
            <a:r>
              <a:rPr lang="en-GB" sz="1800" dirty="0" smtClean="0"/>
              <a:t>Both minimisations give about the same result.</a:t>
            </a:r>
          </a:p>
          <a:p>
            <a:r>
              <a:rPr lang="en-GB" sz="1800" dirty="0" smtClean="0"/>
              <a:t>Background dominated by </a:t>
            </a:r>
          </a:p>
          <a:p>
            <a:pPr lvl="1"/>
            <a:r>
              <a:rPr lang="en-GB" sz="1600" dirty="0" err="1" smtClean="0"/>
              <a:t>qqqqνν</a:t>
            </a:r>
            <a:r>
              <a:rPr lang="en-GB" sz="1600" dirty="0" smtClean="0"/>
              <a:t>, </a:t>
            </a:r>
            <a:r>
              <a:rPr lang="en-GB" sz="1600" dirty="0" err="1" smtClean="0"/>
              <a:t>qqqqlν</a:t>
            </a:r>
            <a:r>
              <a:rPr lang="en-GB" sz="1600" dirty="0" smtClean="0"/>
              <a:t> and </a:t>
            </a:r>
            <a:r>
              <a:rPr lang="en-GB" sz="1600" dirty="0" err="1" smtClean="0"/>
              <a:t>qqqq</a:t>
            </a:r>
            <a:r>
              <a:rPr lang="en-GB" sz="1600" dirty="0" smtClean="0"/>
              <a:t> (4xCS than at 3 TeV)</a:t>
            </a:r>
            <a:endParaRPr lang="en-GB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759" y="4196239"/>
            <a:ext cx="3073241" cy="266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3.0 T</a:t>
            </a:r>
            <a:r>
              <a:rPr lang="en-US" dirty="0" smtClean="0"/>
              <a:t>e</a:t>
            </a:r>
            <a:r>
              <a:rPr lang="en-US" cap="small" dirty="0" smtClean="0"/>
              <a:t>V Results for 2 </a:t>
            </a:r>
            <a:r>
              <a:rPr lang="en-US" dirty="0" smtClean="0"/>
              <a:t>ab</a:t>
            </a:r>
            <a:r>
              <a:rPr lang="en-US" cap="small" baseline="30000" dirty="0" smtClean="0"/>
              <a:t>-1</a:t>
            </a:r>
            <a:endParaRPr lang="en-CA" cap="small" baseline="30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6306" y="1119603"/>
          <a:ext cx="6212439" cy="3010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813"/>
                <a:gridCol w="2070813"/>
                <a:gridCol w="2070813"/>
              </a:tblGrid>
              <a:tr h="4831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0" dirty="0" smtClean="0">
                          <a:latin typeface="Calibri" pitchFamily="34" charset="0"/>
                        </a:rPr>
                        <a:t>σ</a:t>
                      </a:r>
                      <a:r>
                        <a:rPr lang="en-US" sz="2000" b="0" baseline="-25000" dirty="0" smtClean="0">
                          <a:latin typeface="Calibri" pitchFamily="34" charset="0"/>
                        </a:rPr>
                        <a:t>HH</a:t>
                      </a:r>
                      <a:r>
                        <a:rPr lang="el-GR" sz="2000" b="0" baseline="-25000" dirty="0" smtClean="0">
                          <a:latin typeface="Calibri" pitchFamily="34" charset="0"/>
                        </a:rPr>
                        <a:t>νν</a:t>
                      </a:r>
                      <a:r>
                        <a:rPr lang="en-US" sz="2000" b="0" baseline="-25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="0" baseline="0" dirty="0" smtClean="0">
                          <a:latin typeface="Calibri" pitchFamily="34" charset="0"/>
                        </a:rPr>
                        <a:t>minimisation</a:t>
                      </a:r>
                      <a:endParaRPr lang="en-CA" sz="2000" b="0" baseline="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λ</a:t>
                      </a:r>
                      <a:r>
                        <a:rPr lang="en-US" sz="2000" b="0" baseline="-25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HHH 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minimisation</a:t>
                      </a:r>
                      <a:endParaRPr lang="en-CA" sz="2000" b="0" baseline="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31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σ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HH</a:t>
                      </a:r>
                      <a:r>
                        <a:rPr lang="el-GR" sz="2000" b="0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νν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uncertainty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13%</a:t>
                      </a:r>
                      <a:endParaRPr lang="en-CA" sz="20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212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λ</a:t>
                      </a:r>
                      <a:r>
                        <a:rPr kumimoji="0" lang="en-US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HHH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uncertainty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20% </a:t>
                      </a:r>
                      <a:r>
                        <a:rPr lang="en-US" sz="1600" dirty="0" smtClean="0">
                          <a:latin typeface="Calibri" pitchFamily="34" charset="0"/>
                        </a:rPr>
                        <a:t>(R = 1.54)</a:t>
                      </a:r>
                      <a:endParaRPr lang="en-CA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21.3%</a:t>
                      </a:r>
                      <a:endParaRPr lang="en-CA" sz="20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315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Signal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151</a:t>
                      </a:r>
                      <a:endParaRPr lang="en-CA" sz="2000" baseline="-25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291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80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Background</a:t>
                      </a:r>
                      <a:endParaRPr lang="en-CA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229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1235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05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Signal total</a:t>
                      </a:r>
                      <a:endParaRPr lang="en-CA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1260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1260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417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Signal efficiency</a:t>
                      </a:r>
                      <a:endParaRPr lang="en-CA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12%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23%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1478" y="4182352"/>
            <a:ext cx="3092521" cy="267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4452" y="4520629"/>
            <a:ext cx="5715108" cy="2208944"/>
          </a:xfrm>
        </p:spPr>
        <p:txBody>
          <a:bodyPr/>
          <a:lstStyle/>
          <a:p>
            <a:r>
              <a:rPr lang="en-US" sz="1800" dirty="0" smtClean="0"/>
              <a:t>Direct </a:t>
            </a:r>
            <a:r>
              <a:rPr lang="el-GR" sz="1800" dirty="0" smtClean="0"/>
              <a:t>λ</a:t>
            </a:r>
            <a:r>
              <a:rPr lang="en-US" sz="1800" baseline="-25000" dirty="0" smtClean="0"/>
              <a:t>HHH </a:t>
            </a:r>
            <a:r>
              <a:rPr lang="en-US" sz="1800" dirty="0" smtClean="0"/>
              <a:t>minimisation prefers almost twice as many events compared to </a:t>
            </a:r>
            <a:r>
              <a:rPr lang="el-GR" sz="1800" dirty="0" smtClean="0"/>
              <a:t>σ</a:t>
            </a:r>
            <a:r>
              <a:rPr lang="en-US" sz="1800" baseline="-25000" dirty="0" smtClean="0"/>
              <a:t>HH</a:t>
            </a:r>
            <a:r>
              <a:rPr lang="el-GR" sz="1800" baseline="-25000" dirty="0" smtClean="0"/>
              <a:t>νν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minimisation</a:t>
            </a:r>
            <a:r>
              <a:rPr lang="en-CA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smtClean="0"/>
              <a:t>Complete set of backgrounds except </a:t>
            </a:r>
            <a:r>
              <a:rPr lang="en-US" sz="1800" dirty="0" err="1" smtClean="0"/>
              <a:t>qqqql</a:t>
            </a:r>
            <a:r>
              <a:rPr lang="el-GR" sz="1800" dirty="0" smtClean="0"/>
              <a:t>ν</a:t>
            </a:r>
            <a:endParaRPr lang="en-US" sz="1800" dirty="0" smtClean="0"/>
          </a:p>
          <a:p>
            <a:pPr lvl="1"/>
            <a:r>
              <a:rPr lang="en-US" sz="1600" dirty="0" smtClean="0"/>
              <a:t>Currently being generated and simulated.</a:t>
            </a:r>
            <a:endParaRPr lang="en-C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Template fitting</a:t>
            </a:r>
            <a:endParaRPr lang="en-CA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366463"/>
            <a:ext cx="8550774" cy="2065106"/>
          </a:xfrm>
        </p:spPr>
        <p:txBody>
          <a:bodyPr/>
          <a:lstStyle/>
          <a:p>
            <a:r>
              <a:rPr lang="en-US" dirty="0" smtClean="0"/>
              <a:t>Neural network (BDT, … ) should digest all available information from its inputs and concentrate it in its output.</a:t>
            </a:r>
          </a:p>
          <a:p>
            <a:r>
              <a:rPr lang="en-US" dirty="0" smtClean="0"/>
              <a:t>Cut-and-count method does not fully harvest the neural net output information, however, the template fitting should. </a:t>
            </a:r>
          </a:p>
          <a:p>
            <a:r>
              <a:rPr lang="en-US" dirty="0" smtClean="0"/>
              <a:t>Template fitting merely considered as an indicator of measurement limits.</a:t>
            </a:r>
            <a:endParaRPr lang="en-CA" cap="small" dirty="0"/>
          </a:p>
        </p:txBody>
      </p:sp>
      <p:grpSp>
        <p:nvGrpSpPr>
          <p:cNvPr id="9" name="Group 8"/>
          <p:cNvGrpSpPr/>
          <p:nvPr/>
        </p:nvGrpSpPr>
        <p:grpSpPr>
          <a:xfrm>
            <a:off x="5545325" y="3606228"/>
            <a:ext cx="3201829" cy="3031346"/>
            <a:chOff x="5617243" y="3667872"/>
            <a:chExt cx="3201829" cy="303134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17243" y="3883152"/>
              <a:ext cx="3201829" cy="2816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174769" y="3667872"/>
              <a:ext cx="25171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1.4 TeV, min. 10 events</a:t>
              </a:r>
              <a:endParaRPr lang="en-CA" sz="1600" dirty="0">
                <a:latin typeface="Calibri" pitchFamily="34" charset="0"/>
              </a:endParaRPr>
            </a:p>
          </p:txBody>
        </p:sp>
      </p:grp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93566" y="3380198"/>
            <a:ext cx="5244206" cy="326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44500" marR="0" lvl="1" indent="-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Binned template fitting</a:t>
            </a:r>
          </a:p>
          <a:p>
            <a:pPr marL="444500" marR="0" lvl="1" indent="-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tabLst/>
              <a:defRPr/>
            </a:pPr>
            <a:r>
              <a:rPr lang="en-US" sz="1800" kern="0" cap="small" dirty="0" smtClean="0">
                <a:latin typeface="Calibri" pitchFamily="34" charset="0"/>
                <a:cs typeface="+mn-cs"/>
              </a:rPr>
              <a:t>	</a:t>
            </a:r>
            <a:r>
              <a:rPr lang="en-US" sz="1600" kern="0" dirty="0" smtClean="0">
                <a:latin typeface="Calibri" pitchFamily="34" charset="0"/>
                <a:cs typeface="+mn-cs"/>
              </a:rPr>
              <a:t>Neural net output binned into a fine-binned histogram</a:t>
            </a:r>
          </a:p>
          <a:p>
            <a:pPr marL="444500" marR="0" lvl="1" indent="-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tabLst/>
              <a:defRPr/>
            </a:pPr>
            <a:r>
              <a:rPr kumimoji="0" lang="en-US" sz="1600" b="0" i="0" u="none" strike="noStrike" kern="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	</a:t>
            </a:r>
            <a:r>
              <a:rPr lang="en-US" sz="1600" kern="0" dirty="0" smtClean="0">
                <a:latin typeface="Calibri" pitchFamily="34" charset="0"/>
                <a:cs typeface="+mn-cs"/>
              </a:rPr>
              <a:t>re-binned: at least N signal and bkgr. events per bin</a:t>
            </a:r>
            <a:endParaRPr kumimoji="0" lang="en-US" sz="1800" b="0" i="0" u="none" strike="noStrike" kern="0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  <a:p>
            <a:pPr marL="444500" marR="0" lvl="1" indent="-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	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10</a:t>
            </a:r>
            <a:r>
              <a:rPr kumimoji="0" lang="en-US" sz="16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6  </a:t>
            </a:r>
            <a:r>
              <a:rPr lang="en-US" sz="1600" kern="0" dirty="0" smtClean="0">
                <a:latin typeface="Calibri" pitchFamily="34" charset="0"/>
                <a:cs typeface="+mn-cs"/>
              </a:rPr>
              <a:t>“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experiments” generated and fitted</a:t>
            </a: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  <a:p>
            <a:pPr marL="444500" marR="0" lvl="1" indent="-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tabLst/>
              <a:defRPr/>
            </a:pPr>
            <a:endParaRPr kumimoji="0" lang="en-US" sz="1800" b="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  <a:p>
            <a:pPr marL="444500" marR="0" lvl="1" indent="-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Unbinned template fitting</a:t>
            </a:r>
          </a:p>
          <a:p>
            <a:pPr marL="444500" marR="0" lvl="1" indent="-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tabLst/>
              <a:defRPr/>
            </a:pPr>
            <a:r>
              <a:rPr lang="en-US" sz="1800" kern="0" cap="small" dirty="0" smtClean="0">
                <a:latin typeface="Calibri" pitchFamily="34" charset="0"/>
                <a:cs typeface="+mn-cs"/>
              </a:rPr>
              <a:t>	</a:t>
            </a:r>
            <a:r>
              <a:rPr lang="en-US" sz="1600" kern="0" cap="small" dirty="0" err="1" smtClean="0">
                <a:latin typeface="Calibri" pitchFamily="34" charset="0"/>
                <a:cs typeface="+mn-cs"/>
              </a:rPr>
              <a:t>RooFit</a:t>
            </a:r>
            <a:r>
              <a:rPr lang="en-US" sz="1600" kern="0" cap="small" dirty="0" smtClean="0">
                <a:latin typeface="Calibri" pitchFamily="34" charset="0"/>
                <a:cs typeface="+mn-cs"/>
              </a:rPr>
              <a:t> </a:t>
            </a:r>
            <a:r>
              <a:rPr lang="en-US" sz="1600" kern="0" dirty="0" smtClean="0">
                <a:latin typeface="Calibri" pitchFamily="34" charset="0"/>
                <a:cs typeface="+mn-cs"/>
              </a:rPr>
              <a:t>employed to obtain signal and bkgr. PDFs</a:t>
            </a:r>
          </a:p>
          <a:p>
            <a:pPr marL="444500" marR="0" lvl="1" indent="-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tabLst/>
              <a:defRPr/>
            </a:pPr>
            <a:r>
              <a:rPr kumimoji="0" lang="en-US" sz="1600" b="0" i="0" u="none" strike="noStrike" kern="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	work in progress…</a:t>
            </a:r>
            <a:endParaRPr kumimoji="0" lang="en-CA" sz="1600" b="0" i="0" u="none" strike="noStrike" kern="0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Overview</a:t>
            </a:r>
            <a:endParaRPr lang="en-CA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489075"/>
            <a:ext cx="8524875" cy="46035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cap="small" dirty="0" smtClean="0"/>
              <a:t>CLIC environment</a:t>
            </a:r>
          </a:p>
          <a:p>
            <a:r>
              <a:rPr lang="en-US" dirty="0" smtClean="0"/>
              <a:t> </a:t>
            </a:r>
            <a:r>
              <a:rPr lang="en-US" cap="small" dirty="0" smtClean="0"/>
              <a:t>Higgs trilinear coupling</a:t>
            </a:r>
          </a:p>
          <a:p>
            <a:r>
              <a:rPr lang="en-US" cap="small" dirty="0" smtClean="0"/>
              <a:t> Event reconstruction and selection</a:t>
            </a:r>
          </a:p>
          <a:p>
            <a:r>
              <a:rPr lang="en-US" dirty="0" smtClean="0"/>
              <a:t> </a:t>
            </a:r>
            <a:r>
              <a:rPr lang="en-US" cap="small" dirty="0" smtClean="0"/>
              <a:t>Results for 1.4 T</a:t>
            </a:r>
            <a:r>
              <a:rPr lang="en-US" dirty="0" smtClean="0"/>
              <a:t>e</a:t>
            </a:r>
            <a:r>
              <a:rPr lang="en-US" cap="small" dirty="0" smtClean="0"/>
              <a:t>V and 3 T</a:t>
            </a:r>
            <a:r>
              <a:rPr lang="en-US" dirty="0" smtClean="0"/>
              <a:t>e</a:t>
            </a:r>
            <a:r>
              <a:rPr lang="en-US" cap="small" dirty="0" smtClean="0"/>
              <a:t>V CLIC</a:t>
            </a:r>
          </a:p>
          <a:p>
            <a:pPr lvl="1"/>
            <a:r>
              <a:rPr lang="en-US" cap="small" dirty="0" smtClean="0"/>
              <a:t>Cut-and-count method</a:t>
            </a:r>
          </a:p>
          <a:p>
            <a:pPr lvl="1"/>
            <a:r>
              <a:rPr lang="en-US" cap="small" dirty="0" smtClean="0"/>
              <a:t>Template fitting</a:t>
            </a:r>
          </a:p>
          <a:p>
            <a:r>
              <a:rPr lang="en-US" cap="small" dirty="0" smtClean="0"/>
              <a:t> 126 G</a:t>
            </a:r>
            <a:r>
              <a:rPr lang="en-US" dirty="0" smtClean="0"/>
              <a:t>e</a:t>
            </a:r>
            <a:r>
              <a:rPr lang="en-US" cap="small" dirty="0" smtClean="0"/>
              <a:t>V Higgs</a:t>
            </a:r>
          </a:p>
          <a:p>
            <a:r>
              <a:rPr lang="en-US" cap="small" dirty="0" smtClean="0"/>
              <a:t> </a:t>
            </a:r>
            <a:r>
              <a:rPr lang="en-US" cap="small" dirty="0" err="1" smtClean="0"/>
              <a:t>Polarised</a:t>
            </a:r>
            <a:r>
              <a:rPr lang="en-US" cap="small" dirty="0" smtClean="0"/>
              <a:t> CLIC beams</a:t>
            </a:r>
          </a:p>
          <a:p>
            <a:r>
              <a:rPr lang="en-US" dirty="0" smtClean="0"/>
              <a:t> </a:t>
            </a:r>
            <a:r>
              <a:rPr lang="en-US" cap="small" dirty="0" smtClean="0"/>
              <a:t>Analysis prospects</a:t>
            </a:r>
          </a:p>
          <a:p>
            <a:r>
              <a:rPr lang="en-US" dirty="0" smtClean="0"/>
              <a:t> </a:t>
            </a:r>
            <a:r>
              <a:rPr lang="en-US" cap="small" dirty="0" smtClean="0"/>
              <a:t>Summary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Results</a:t>
            </a:r>
            <a:endParaRPr lang="en-CA" cap="small" dirty="0"/>
          </a:p>
        </p:txBody>
      </p:sp>
      <p:grpSp>
        <p:nvGrpSpPr>
          <p:cNvPr id="22" name="Group 21"/>
          <p:cNvGrpSpPr/>
          <p:nvPr/>
        </p:nvGrpSpPr>
        <p:grpSpPr>
          <a:xfrm>
            <a:off x="4652321" y="3158609"/>
            <a:ext cx="4090988" cy="3452813"/>
            <a:chOff x="532384" y="3405187"/>
            <a:chExt cx="4090988" cy="3452813"/>
          </a:xfrm>
        </p:grpSpPr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2384" y="3405187"/>
              <a:ext cx="4090988" cy="345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640461" y="3657599"/>
              <a:ext cx="13870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pitchFamily="34" charset="0"/>
                </a:rPr>
                <a:t>loosing shape information</a:t>
              </a:r>
              <a:endParaRPr lang="en-CA" sz="1600" dirty="0">
                <a:latin typeface="Calibri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3882670" y="4071942"/>
              <a:ext cx="142876" cy="714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1549688" y="4878511"/>
              <a:ext cx="16969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pitchFamily="34" charset="0"/>
                </a:rPr>
                <a:t>fitting template noise</a:t>
              </a:r>
              <a:endParaRPr lang="en-CA" sz="1600" dirty="0">
                <a:latin typeface="Calibri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rot="5400000">
              <a:off x="1443015" y="5493707"/>
              <a:ext cx="152449" cy="5896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184989" y="4428162"/>
              <a:ext cx="883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2C40FC"/>
                  </a:solidFill>
                  <a:latin typeface="Calibri" pitchFamily="34" charset="0"/>
                </a:rPr>
                <a:t>1.4 TeV</a:t>
              </a:r>
              <a:endParaRPr lang="en-CA" sz="1800" dirty="0">
                <a:solidFill>
                  <a:srgbClr val="2C40FC"/>
                </a:solidFill>
                <a:latin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83279" y="5166180"/>
              <a:ext cx="883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008000"/>
                  </a:solidFill>
                  <a:latin typeface="Calibri" pitchFamily="34" charset="0"/>
                </a:rPr>
                <a:t>3 TeV</a:t>
              </a:r>
              <a:endParaRPr lang="en-CA" sz="1800" dirty="0">
                <a:solidFill>
                  <a:srgbClr val="008000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21" name="Content Placeholder 3"/>
          <p:cNvGraphicFramePr>
            <a:graphicFrameLocks/>
          </p:cNvGraphicFramePr>
          <p:nvPr/>
        </p:nvGraphicFramePr>
        <p:xfrm>
          <a:off x="428836" y="1383827"/>
          <a:ext cx="8211729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724"/>
                <a:gridCol w="2791941"/>
                <a:gridCol w="1561672"/>
                <a:gridCol w="2825392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1.4 TeV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σ</a:t>
                      </a:r>
                      <a:r>
                        <a:rPr lang="en-US" sz="2000" baseline="-25000" dirty="0" smtClean="0"/>
                        <a:t>HH</a:t>
                      </a:r>
                      <a:r>
                        <a:rPr lang="el-GR" sz="2000" baseline="-25000" dirty="0" smtClean="0"/>
                        <a:t>νν</a:t>
                      </a:r>
                      <a:r>
                        <a:rPr lang="en-US" sz="2000" baseline="-25000" dirty="0" smtClean="0"/>
                        <a:t> 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uncertainty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Ratio R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000" dirty="0" smtClean="0"/>
                        <a:t>λ</a:t>
                      </a:r>
                      <a:r>
                        <a:rPr lang="en-US" sz="2000" baseline="-25000" dirty="0" smtClean="0"/>
                        <a:t>HHH </a:t>
                      </a:r>
                      <a:r>
                        <a:rPr lang="en-US" sz="2000" baseline="0" dirty="0" smtClean="0"/>
                        <a:t>uncertainty</a:t>
                      </a:r>
                      <a:endParaRPr lang="en-CA" sz="20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24 – 26%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x 1.20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29 – 31%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3.0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TeV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CA" sz="20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CA" sz="20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CA" sz="20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9 – 10%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x 1.54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13.5 – 15%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28838" y="3256908"/>
            <a:ext cx="4081517" cy="2989780"/>
          </a:xfrm>
        </p:spPr>
        <p:txBody>
          <a:bodyPr/>
          <a:lstStyle/>
          <a:p>
            <a:r>
              <a:rPr lang="en-US" sz="1800" dirty="0" smtClean="0"/>
              <a:t>There is a dependency of the </a:t>
            </a:r>
            <a:r>
              <a:rPr lang="el-GR" sz="1800" dirty="0" smtClean="0"/>
              <a:t>σ</a:t>
            </a:r>
            <a:r>
              <a:rPr lang="en-US" sz="1800" baseline="-25000" dirty="0" smtClean="0"/>
              <a:t>HH</a:t>
            </a:r>
            <a:r>
              <a:rPr lang="el-GR" sz="1800" baseline="-25000" dirty="0" smtClean="0"/>
              <a:t>νν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 uncertainty on the expected number of events per bin</a:t>
            </a:r>
          </a:p>
          <a:p>
            <a:pPr lvl="1"/>
            <a:r>
              <a:rPr lang="en-US" sz="1400" dirty="0" smtClean="0"/>
              <a:t>When the number of entries per bin is large, the information in the “distribution shape” is lost.</a:t>
            </a:r>
          </a:p>
          <a:p>
            <a:pPr lvl="1"/>
            <a:r>
              <a:rPr lang="en-US" sz="1400" dirty="0" smtClean="0"/>
              <a:t>On the other hand, when it is small, we fit the template/event noise.</a:t>
            </a:r>
          </a:p>
          <a:p>
            <a:pPr lvl="1"/>
            <a:endParaRPr lang="en-US" sz="1400" dirty="0" smtClean="0"/>
          </a:p>
          <a:p>
            <a:r>
              <a:rPr lang="en-US" sz="1600" dirty="0" err="1" smtClean="0"/>
              <a:t>Unbinned</a:t>
            </a:r>
            <a:r>
              <a:rPr lang="en-US" sz="1600" dirty="0" smtClean="0"/>
              <a:t> template fitting.</a:t>
            </a:r>
            <a:endParaRPr lang="en-US" sz="1400" dirty="0" smtClean="0"/>
          </a:p>
          <a:p>
            <a:pPr lvl="1"/>
            <a:r>
              <a:rPr lang="en-US" sz="1400" dirty="0" smtClean="0"/>
              <a:t>under progress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126 G</a:t>
            </a:r>
            <a:r>
              <a:rPr lang="en-US" dirty="0" smtClean="0"/>
              <a:t>e</a:t>
            </a:r>
            <a:r>
              <a:rPr lang="en-US" cap="small" dirty="0" smtClean="0"/>
              <a:t>V Higgs</a:t>
            </a:r>
            <a:endParaRPr lang="en-CA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356189"/>
            <a:ext cx="8524875" cy="4446124"/>
          </a:xfrm>
        </p:spPr>
        <p:txBody>
          <a:bodyPr/>
          <a:lstStyle/>
          <a:p>
            <a:r>
              <a:rPr lang="en-US" dirty="0" smtClean="0"/>
              <a:t>Analysis was repeated with 126 GeV Higgs samples.</a:t>
            </a:r>
          </a:p>
          <a:p>
            <a:r>
              <a:rPr lang="en-US" dirty="0" smtClean="0"/>
              <a:t>Default self-coupling value only</a:t>
            </a:r>
          </a:p>
          <a:p>
            <a:pPr lvl="1"/>
            <a:r>
              <a:rPr lang="en-US" dirty="0" smtClean="0"/>
              <a:t>Modified coupling samples will be added.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σ</a:t>
            </a:r>
            <a:r>
              <a:rPr lang="en-US" baseline="-25000" dirty="0" smtClean="0"/>
              <a:t>HH</a:t>
            </a:r>
            <a:r>
              <a:rPr lang="el-GR" baseline="-25000" dirty="0" smtClean="0"/>
              <a:t>νν</a:t>
            </a:r>
            <a:r>
              <a:rPr lang="en-US" baseline="-25000" dirty="0" smtClean="0"/>
              <a:t> </a:t>
            </a:r>
            <a:r>
              <a:rPr lang="en-US" dirty="0" smtClean="0"/>
              <a:t> uncertainty degradation observed. Effect on </a:t>
            </a:r>
            <a:r>
              <a:rPr lang="el-GR" dirty="0" smtClean="0"/>
              <a:t>λ</a:t>
            </a:r>
            <a:r>
              <a:rPr lang="en-US" baseline="-25000" dirty="0" smtClean="0"/>
              <a:t>HHH </a:t>
            </a:r>
            <a:r>
              <a:rPr lang="en-US" dirty="0" smtClean="0"/>
              <a:t>yet to be evaluated.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46643" y="2853033"/>
          <a:ext cx="852487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365"/>
                <a:gridCol w="2116480"/>
                <a:gridCol w="2804845"/>
                <a:gridCol w="2563186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1.4 TeV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CA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000" dirty="0" smtClean="0"/>
                        <a:t>σ</a:t>
                      </a:r>
                      <a:r>
                        <a:rPr lang="en-US" sz="2000" baseline="-25000" dirty="0" smtClean="0"/>
                        <a:t>HH</a:t>
                      </a:r>
                      <a:r>
                        <a:rPr lang="el-GR" sz="2000" baseline="-25000" dirty="0" smtClean="0"/>
                        <a:t>νν</a:t>
                      </a:r>
                      <a:r>
                        <a:rPr lang="en-US" sz="2000" baseline="-25000" dirty="0" smtClean="0"/>
                        <a:t> 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unc.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126 GeV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000" dirty="0" smtClean="0"/>
                        <a:t>σ</a:t>
                      </a:r>
                      <a:r>
                        <a:rPr lang="en-US" sz="2000" baseline="-25000" dirty="0" smtClean="0"/>
                        <a:t>HH</a:t>
                      </a:r>
                      <a:r>
                        <a:rPr lang="el-GR" sz="2000" baseline="-25000" dirty="0" smtClean="0"/>
                        <a:t>νν</a:t>
                      </a:r>
                      <a:r>
                        <a:rPr lang="en-US" sz="2000" baseline="-25000" dirty="0" smtClean="0"/>
                        <a:t> 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unc.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120 GeV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Cut-and-count: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35%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30.2%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Template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fit: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~30%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24-26%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3.0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TeV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CA" sz="20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CA" sz="20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CA" sz="20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Cut-and-count: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13.5%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13%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Template fit: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10.5-11%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9-10%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 smtClean="0"/>
              <a:t>CLIC with polarised beams</a:t>
            </a:r>
            <a:endParaRPr lang="en-GB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335640"/>
            <a:ext cx="8524875" cy="4466673"/>
          </a:xfrm>
        </p:spPr>
        <p:txBody>
          <a:bodyPr/>
          <a:lstStyle/>
          <a:p>
            <a:r>
              <a:rPr lang="en-GB" dirty="0" smtClean="0"/>
              <a:t>Polarisation considered: 80%  –  0% </a:t>
            </a:r>
          </a:p>
          <a:p>
            <a:pPr lvl="1"/>
            <a:r>
              <a:rPr lang="en-GB" dirty="0" smtClean="0"/>
              <a:t>The signal cross sections are about 1.4-1.7x larger (</a:t>
            </a:r>
            <a:r>
              <a:rPr lang="en-GB" dirty="0" err="1" smtClean="0"/>
              <a:t>qqqqνν</a:t>
            </a:r>
            <a:r>
              <a:rPr lang="en-GB" dirty="0" smtClean="0"/>
              <a:t>, </a:t>
            </a:r>
            <a:r>
              <a:rPr lang="en-GB" dirty="0" err="1" smtClean="0"/>
              <a:t>qqνν</a:t>
            </a:r>
            <a:r>
              <a:rPr lang="en-GB" dirty="0" smtClean="0"/>
              <a:t> 2.2x larger)</a:t>
            </a:r>
          </a:p>
          <a:p>
            <a:pPr lvl="1"/>
            <a:r>
              <a:rPr lang="en-GB" dirty="0" smtClean="0"/>
              <a:t>The following results are merely </a:t>
            </a:r>
            <a:r>
              <a:rPr lang="en-GB" u="sng" dirty="0" smtClean="0"/>
              <a:t>indicative</a:t>
            </a:r>
          </a:p>
          <a:p>
            <a:pPr lvl="2"/>
            <a:r>
              <a:rPr lang="en-GB" dirty="0" smtClean="0"/>
              <a:t>only cross sections changed, no events simulated/reconstructed, no NN re-training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15821" y="3027708"/>
          <a:ext cx="8524876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365"/>
                <a:gridCol w="2116480"/>
                <a:gridCol w="2804845"/>
                <a:gridCol w="2563186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1.4 TeV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CA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000" dirty="0" smtClean="0"/>
                        <a:t>σ</a:t>
                      </a:r>
                      <a:r>
                        <a:rPr lang="en-US" sz="2000" baseline="-25000" dirty="0" smtClean="0"/>
                        <a:t>HH</a:t>
                      </a:r>
                      <a:r>
                        <a:rPr lang="el-GR" sz="2000" baseline="-25000" dirty="0" smtClean="0"/>
                        <a:t>νν</a:t>
                      </a:r>
                      <a:r>
                        <a:rPr lang="en-US" sz="2000" baseline="-25000" dirty="0" smtClean="0"/>
                        <a:t> 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unc.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(80%-0%)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000" dirty="0" smtClean="0"/>
                        <a:t>σ</a:t>
                      </a:r>
                      <a:r>
                        <a:rPr lang="en-US" sz="2000" baseline="-25000" dirty="0" smtClean="0"/>
                        <a:t>HH</a:t>
                      </a:r>
                      <a:r>
                        <a:rPr lang="el-GR" sz="2000" baseline="-25000" dirty="0" smtClean="0"/>
                        <a:t>νν</a:t>
                      </a:r>
                      <a:r>
                        <a:rPr lang="en-US" sz="2000" baseline="-25000" dirty="0" smtClean="0"/>
                        <a:t> 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unc.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(0%-0%)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2000" dirty="0" smtClean="0"/>
                        <a:t>σ</a:t>
                      </a:r>
                      <a:r>
                        <a:rPr lang="en-US" sz="2000" baseline="-25000" dirty="0" smtClean="0"/>
                        <a:t>HH</a:t>
                      </a:r>
                      <a:r>
                        <a:rPr lang="el-GR" sz="2000" baseline="-25000" dirty="0" smtClean="0"/>
                        <a:t>νν</a:t>
                      </a:r>
                      <a:r>
                        <a:rPr lang="en-US" sz="2000" baseline="-25000" dirty="0" smtClean="0"/>
                        <a:t> 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0.233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fb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0.164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fb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Cut-and-count: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~26%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30.2%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Template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fit: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~20-21%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24-26%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3.0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TeV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CA" sz="20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CA" sz="20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CA" sz="20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σ</a:t>
                      </a:r>
                      <a:r>
                        <a:rPr lang="en-US" sz="2000" baseline="-25000" dirty="0" smtClean="0"/>
                        <a:t>HH</a:t>
                      </a:r>
                      <a:r>
                        <a:rPr lang="el-GR" sz="2000" baseline="-25000" dirty="0" smtClean="0"/>
                        <a:t>νν</a:t>
                      </a:r>
                      <a:r>
                        <a:rPr lang="en-US" sz="2000" baseline="-25000" dirty="0" smtClean="0"/>
                        <a:t> </a:t>
                      </a:r>
                      <a:endParaRPr lang="en-CA" sz="20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1.05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fb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0.63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fb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Cut-and-count: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~10%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13%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Template fit: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~7-8%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9-10%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Analysis prospects</a:t>
            </a:r>
            <a:endParaRPr lang="en-CA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489074"/>
            <a:ext cx="8591871" cy="5024741"/>
          </a:xfrm>
        </p:spPr>
        <p:txBody>
          <a:bodyPr/>
          <a:lstStyle/>
          <a:p>
            <a:r>
              <a:rPr lang="en-US" dirty="0" smtClean="0"/>
              <a:t>Background samples will be completed.</a:t>
            </a:r>
          </a:p>
          <a:p>
            <a:r>
              <a:rPr lang="en-US" dirty="0" smtClean="0"/>
              <a:t>There may be some potential in improving the jet reconstruction.</a:t>
            </a:r>
          </a:p>
          <a:p>
            <a:pPr lvl="1"/>
            <a:r>
              <a:rPr lang="en-US" dirty="0" smtClean="0"/>
              <a:t>Few paths pursued: e.g. vertex assisted jet finding and jet reconstruction (small effect).</a:t>
            </a:r>
          </a:p>
          <a:p>
            <a:pPr lvl="1"/>
            <a:r>
              <a:rPr lang="en-US" dirty="0" err="1" smtClean="0"/>
              <a:t>FastJet</a:t>
            </a:r>
            <a:r>
              <a:rPr lang="en-US" dirty="0" smtClean="0"/>
              <a:t> was not tuned for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– </a:t>
            </a:r>
            <a:r>
              <a:rPr lang="en-US" dirty="0" smtClean="0"/>
              <a:t> collissions.</a:t>
            </a:r>
          </a:p>
          <a:p>
            <a:r>
              <a:rPr lang="en-US" dirty="0" smtClean="0"/>
              <a:t>126 GeV Higgs </a:t>
            </a:r>
          </a:p>
          <a:p>
            <a:pPr lvl="1"/>
            <a:r>
              <a:rPr lang="en-US" dirty="0" smtClean="0"/>
              <a:t>Modified coupling samples</a:t>
            </a:r>
          </a:p>
          <a:p>
            <a:r>
              <a:rPr lang="en-US" dirty="0" err="1" smtClean="0"/>
              <a:t>Polarised</a:t>
            </a:r>
            <a:r>
              <a:rPr lang="en-US" dirty="0" smtClean="0"/>
              <a:t> beams</a:t>
            </a:r>
          </a:p>
          <a:p>
            <a:pPr lvl="1"/>
            <a:r>
              <a:rPr lang="en-US" dirty="0" smtClean="0"/>
              <a:t>80%  –  0% considered, uncertainty improved by a factor of 1.2-1.3 when compared to </a:t>
            </a:r>
            <a:r>
              <a:rPr lang="en-US" dirty="0" err="1" smtClean="0"/>
              <a:t>unpolarised</a:t>
            </a:r>
            <a:r>
              <a:rPr lang="en-US" dirty="0" smtClean="0"/>
              <a:t> beams</a:t>
            </a:r>
          </a:p>
          <a:p>
            <a:pPr lvl="1"/>
            <a:r>
              <a:rPr lang="en-US" dirty="0" smtClean="0"/>
              <a:t>@ 80%  –  30% the signal cross section is even larger (1.364 </a:t>
            </a:r>
            <a:r>
              <a:rPr lang="en-US" dirty="0" err="1" smtClean="0"/>
              <a:t>fb</a:t>
            </a:r>
            <a:r>
              <a:rPr lang="en-US" dirty="0" smtClean="0"/>
              <a:t> @ 3 TeV)</a:t>
            </a:r>
          </a:p>
          <a:p>
            <a:pPr lvl="2"/>
            <a:r>
              <a:rPr lang="en-US" sz="1600" dirty="0" smtClean="0"/>
              <a:t>This would, naively, lead to a factor of ~1.5, compared to </a:t>
            </a:r>
            <a:r>
              <a:rPr lang="en-US" sz="1600" dirty="0" err="1" smtClean="0"/>
              <a:t>unpolarised</a:t>
            </a:r>
            <a:r>
              <a:rPr lang="en-US" sz="1600" dirty="0" smtClean="0"/>
              <a:t> beams.</a:t>
            </a:r>
          </a:p>
          <a:p>
            <a:pPr lvl="2"/>
            <a:r>
              <a:rPr lang="en-US" sz="1600" dirty="0" smtClean="0"/>
              <a:t>Eventually reaching 10% </a:t>
            </a:r>
            <a:r>
              <a:rPr lang="el-GR" sz="1600" dirty="0" smtClean="0"/>
              <a:t>λ</a:t>
            </a:r>
            <a:r>
              <a:rPr lang="en-US" sz="1600" baseline="-25000" dirty="0" smtClean="0"/>
              <a:t>HHH</a:t>
            </a:r>
            <a:r>
              <a:rPr lang="en-US" sz="1600" dirty="0" smtClean="0"/>
              <a:t> uncertainty (?)  </a:t>
            </a: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Summary</a:t>
            </a:r>
            <a:endParaRPr lang="en-CA" cap="smal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5275" y="1191802"/>
            <a:ext cx="8550773" cy="5506949"/>
          </a:xfrm>
        </p:spPr>
        <p:txBody>
          <a:bodyPr/>
          <a:lstStyle/>
          <a:p>
            <a:r>
              <a:rPr lang="en-US" dirty="0" smtClean="0"/>
              <a:t>Preliminary results were presented of the Higgs self-coupling measurement with 1.4 TeV and 3 TeV CLIC machine.</a:t>
            </a:r>
          </a:p>
          <a:p>
            <a:pPr lvl="1"/>
            <a:r>
              <a:rPr lang="en-US" dirty="0" smtClean="0"/>
              <a:t>Full simulation and reconstruction in </a:t>
            </a:r>
            <a:r>
              <a:rPr lang="en-GB" dirty="0" smtClean="0"/>
              <a:t>CLIC_SiD</a:t>
            </a:r>
            <a:r>
              <a:rPr lang="en-US" dirty="0" smtClean="0"/>
              <a:t>; realistic beam spectrum, ISR, …</a:t>
            </a:r>
          </a:p>
          <a:p>
            <a:pPr lvl="1"/>
            <a:r>
              <a:rPr lang="en-US" dirty="0" err="1" smtClean="0"/>
              <a:t>Unpolarised</a:t>
            </a:r>
            <a:r>
              <a:rPr lang="en-US" dirty="0" smtClean="0"/>
              <a:t> beams</a:t>
            </a:r>
          </a:p>
          <a:p>
            <a:pPr lvl="1"/>
            <a:r>
              <a:rPr lang="en-US" dirty="0" smtClean="0"/>
              <a:t>Accounted for realistic </a:t>
            </a:r>
            <a:r>
              <a:rPr lang="el-GR" dirty="0" smtClean="0">
                <a:latin typeface="Calibri"/>
              </a:rPr>
              <a:t>γγ→</a:t>
            </a:r>
            <a:r>
              <a:rPr lang="en-US" dirty="0" smtClean="0">
                <a:latin typeface="Calibri"/>
              </a:rPr>
              <a:t>hadrons event pile-up/overlay.</a:t>
            </a:r>
            <a:endParaRPr lang="en-US" dirty="0" smtClean="0"/>
          </a:p>
          <a:p>
            <a:pPr lvl="1"/>
            <a:r>
              <a:rPr lang="en-US" dirty="0" smtClean="0"/>
              <a:t>Event selection based on neural networks.</a:t>
            </a:r>
          </a:p>
          <a:p>
            <a:pPr lvl="1"/>
            <a:r>
              <a:rPr lang="en-US" dirty="0" smtClean="0"/>
              <a:t>Two methods: cut-and-count, template fitting.</a:t>
            </a:r>
          </a:p>
          <a:p>
            <a:pPr lvl="1"/>
            <a:r>
              <a:rPr lang="en-US" dirty="0" smtClean="0"/>
              <a:t>We observe 30 – 35% </a:t>
            </a:r>
            <a:r>
              <a:rPr lang="el-GR" dirty="0" smtClean="0"/>
              <a:t>λ</a:t>
            </a:r>
            <a:r>
              <a:rPr lang="en-US" baseline="-25000" dirty="0" smtClean="0"/>
              <a:t>HHH </a:t>
            </a:r>
            <a:r>
              <a:rPr lang="en-US" dirty="0" smtClean="0"/>
              <a:t>uncertainty @ 1.4 TeV and  15 – 20% uncertainty @ 3 TeV</a:t>
            </a:r>
          </a:p>
          <a:p>
            <a:pPr lvl="2"/>
            <a:r>
              <a:rPr lang="en-US" dirty="0" smtClean="0"/>
              <a:t>for 120 GeV Higgs</a:t>
            </a:r>
          </a:p>
          <a:p>
            <a:pPr lvl="2"/>
            <a:r>
              <a:rPr lang="en-US" dirty="0" smtClean="0"/>
              <a:t>Note: </a:t>
            </a:r>
            <a:r>
              <a:rPr lang="en-US" dirty="0" err="1" smtClean="0"/>
              <a:t>qqqql</a:t>
            </a:r>
            <a:r>
              <a:rPr lang="el-GR" dirty="0" smtClean="0"/>
              <a:t>ν</a:t>
            </a:r>
            <a:r>
              <a:rPr lang="en-US" dirty="0" smtClean="0"/>
              <a:t> background will be added at 3 TeV.</a:t>
            </a:r>
          </a:p>
          <a:p>
            <a:pPr lvl="1"/>
            <a:r>
              <a:rPr lang="en-US" dirty="0" smtClean="0"/>
              <a:t>For 126 GeV Higgs a degradation of cross section uncertainty has been observed.</a:t>
            </a:r>
          </a:p>
          <a:p>
            <a:pPr lvl="2"/>
            <a:r>
              <a:rPr lang="en-US" dirty="0" smtClean="0"/>
              <a:t>Effect on </a:t>
            </a:r>
            <a:r>
              <a:rPr lang="el-GR" dirty="0" smtClean="0"/>
              <a:t>λ</a:t>
            </a:r>
            <a:r>
              <a:rPr lang="en-US" baseline="-25000" dirty="0" smtClean="0"/>
              <a:t>HHH </a:t>
            </a:r>
            <a:r>
              <a:rPr lang="en-US" dirty="0" smtClean="0"/>
              <a:t>yet to be evaluated.</a:t>
            </a:r>
          </a:p>
          <a:p>
            <a:pPr lvl="1"/>
            <a:r>
              <a:rPr lang="en-US" dirty="0" smtClean="0"/>
              <a:t>Beam </a:t>
            </a:r>
            <a:r>
              <a:rPr lang="en-US" dirty="0" err="1" smtClean="0"/>
              <a:t>polarisation</a:t>
            </a:r>
            <a:r>
              <a:rPr lang="en-US" dirty="0" smtClean="0"/>
              <a:t> will significantly improve </a:t>
            </a:r>
            <a:r>
              <a:rPr lang="el-GR" dirty="0" smtClean="0"/>
              <a:t>σ</a:t>
            </a:r>
            <a:r>
              <a:rPr lang="en-US" baseline="-25000" dirty="0" smtClean="0"/>
              <a:t>HH</a:t>
            </a:r>
            <a:r>
              <a:rPr lang="el-GR" baseline="-25000" dirty="0" smtClean="0"/>
              <a:t>νν</a:t>
            </a:r>
            <a:r>
              <a:rPr lang="en-US" baseline="-25000" dirty="0" smtClean="0"/>
              <a:t> </a:t>
            </a:r>
            <a:r>
              <a:rPr lang="en-US" dirty="0" smtClean="0"/>
              <a:t> and </a:t>
            </a:r>
            <a:r>
              <a:rPr lang="el-GR" dirty="0" smtClean="0"/>
              <a:t>λ</a:t>
            </a:r>
            <a:r>
              <a:rPr lang="en-US" baseline="-25000" dirty="0" smtClean="0"/>
              <a:t>HHH</a:t>
            </a:r>
            <a:r>
              <a:rPr lang="en-US" dirty="0" smtClean="0"/>
              <a:t> uncertainties due to higher signal cross sections.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 smtClean="0">
                <a:solidFill>
                  <a:schemeClr val="tx1"/>
                </a:solidFill>
              </a:rPr>
              <a:t>CLIC environment</a:t>
            </a:r>
            <a:endParaRPr lang="en-GB" cap="small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 smtClean="0"/>
              <a:t>The CLIC accelerator environment</a:t>
            </a:r>
            <a:endParaRPr lang="en-GB" cap="smal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5276" y="3739796"/>
            <a:ext cx="5355512" cy="24863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Challenging environment</a:t>
            </a:r>
          </a:p>
          <a:p>
            <a:r>
              <a:rPr lang="en-GB" dirty="0" err="1" smtClean="0"/>
              <a:t>γγ</a:t>
            </a:r>
            <a:r>
              <a:rPr lang="en-GB" dirty="0" smtClean="0"/>
              <a:t> overlay → 19TeV visible energy @ 3 TeV</a:t>
            </a:r>
          </a:p>
          <a:p>
            <a:pPr lvl="1"/>
            <a:r>
              <a:rPr lang="en-GB" dirty="0" smtClean="0"/>
              <a:t>Reduced by a factor of 16 in 10ns readout window.</a:t>
            </a:r>
          </a:p>
          <a:p>
            <a:pPr lvl="1"/>
            <a:r>
              <a:rPr lang="en-GB" dirty="0" smtClean="0"/>
              <a:t>Requires to employ “LHC-style” jet reconstruction algorithms (typically </a:t>
            </a:r>
            <a:r>
              <a:rPr lang="en-GB" dirty="0" err="1" smtClean="0"/>
              <a:t>FastJet</a:t>
            </a:r>
            <a:r>
              <a:rPr lang="en-GB" dirty="0" smtClean="0"/>
              <a:t> </a:t>
            </a:r>
            <a:r>
              <a:rPr lang="en-GB" dirty="0" err="1" smtClean="0"/>
              <a:t>k</a:t>
            </a:r>
            <a:r>
              <a:rPr lang="en-GB" baseline="-25000" dirty="0" err="1" smtClean="0"/>
              <a:t>T</a:t>
            </a:r>
            <a:r>
              <a:rPr lang="en-GB" dirty="0" smtClean="0"/>
              <a:t>).</a:t>
            </a:r>
            <a:r>
              <a:rPr lang="en-GB" sz="800" dirty="0" smtClean="0"/>
              <a:t>						</a:t>
            </a:r>
            <a:endParaRPr lang="en-GB" dirty="0" smtClean="0"/>
          </a:p>
          <a:p>
            <a:r>
              <a:rPr lang="en-GB" dirty="0" smtClean="0"/>
              <a:t>For CLIC staging see D. Schulte’s presentation.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7950" y="1407275"/>
          <a:ext cx="8589196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120"/>
                <a:gridCol w="1880170"/>
                <a:gridCol w="1828800"/>
                <a:gridCol w="20651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Center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of mass energy</a:t>
                      </a:r>
                      <a:endParaRPr lang="en-US" sz="20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500 GeV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1.4 (1.5) TeV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3 TeV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Bunch spacing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0.5ns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0.5 ns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0.5 ns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Bunches per train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354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(312)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312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312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Train repetition rate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50 Hz</a:t>
                      </a:r>
                      <a:endParaRPr lang="en-CA" sz="20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50 Hz</a:t>
                      </a:r>
                      <a:endParaRPr lang="en-CA" sz="20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50 Hz</a:t>
                      </a:r>
                      <a:endParaRPr lang="en-CA" sz="200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Calibri" pitchFamily="34" charset="0"/>
                        </a:rPr>
                        <a:t>γγ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→ hadrons per BX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0.3</a:t>
                      </a:r>
                      <a:endParaRPr lang="en-CA" sz="20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1.3</a:t>
                      </a:r>
                      <a:endParaRPr lang="en-CA" sz="20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3.2</a:t>
                      </a:r>
                      <a:endParaRPr lang="en-CA" sz="200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7128" y="4017196"/>
            <a:ext cx="3193308" cy="271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42589" y="3441843"/>
            <a:ext cx="2003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smtClean="0"/>
              <a:t>Staging scenario A(B)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 smtClean="0"/>
              <a:t>The CLIC detectors</a:t>
            </a:r>
            <a:endParaRPr lang="en-GB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2445250"/>
            <a:ext cx="4112338" cy="3955550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r>
              <a:rPr lang="en-GB" dirty="0" smtClean="0"/>
              <a:t>CLIC_SiD concept</a:t>
            </a:r>
          </a:p>
          <a:p>
            <a:pPr lvl="1"/>
            <a:r>
              <a:rPr lang="en-GB" dirty="0" smtClean="0"/>
              <a:t>CDR Light Higgs analyses </a:t>
            </a:r>
          </a:p>
          <a:p>
            <a:pPr lvl="2"/>
            <a:r>
              <a:rPr lang="en-GB" dirty="0" smtClean="0"/>
              <a:t>H → bb, H → cc, H → </a:t>
            </a:r>
            <a:r>
              <a:rPr lang="el-GR" dirty="0" smtClean="0">
                <a:latin typeface="Calibri"/>
              </a:rPr>
              <a:t>μμ</a:t>
            </a:r>
            <a:endParaRPr lang="en-GB" dirty="0" smtClean="0"/>
          </a:p>
          <a:p>
            <a:pPr lvl="2"/>
            <a:r>
              <a:rPr lang="en-GB" dirty="0" smtClean="0">
                <a:solidFill>
                  <a:srgbClr val="FF0000"/>
                </a:solidFill>
              </a:rPr>
              <a:t>H → HH</a:t>
            </a:r>
          </a:p>
          <a:p>
            <a:pPr lvl="1"/>
            <a:r>
              <a:rPr lang="en-GB" dirty="0" smtClean="0"/>
              <a:t>Inner vertex layer @ 27mm </a:t>
            </a:r>
            <a:r>
              <a:rPr lang="en-GB" sz="1400" dirty="0" smtClean="0"/>
              <a:t>			was 14mm for the SiD</a:t>
            </a:r>
            <a:endParaRPr lang="en-GB" dirty="0" smtClean="0"/>
          </a:p>
          <a:p>
            <a:pPr lvl="1"/>
            <a:r>
              <a:rPr lang="en-GB" dirty="0" smtClean="0"/>
              <a:t>7.5 λ W-HCAL barrel</a:t>
            </a:r>
          </a:p>
          <a:p>
            <a:pPr lvl="1"/>
            <a:r>
              <a:rPr lang="en-GB" dirty="0" smtClean="0"/>
              <a:t>Tracking down to 10°</a:t>
            </a:r>
          </a:p>
          <a:p>
            <a:pPr lvl="1"/>
            <a:r>
              <a:rPr lang="en-GB" dirty="0" smtClean="0"/>
              <a:t>5T magnetic field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5694" y="2558039"/>
            <a:ext cx="3611127" cy="38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993294" y="4304871"/>
            <a:ext cx="115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latin typeface="Calibri" pitchFamily="34" charset="0"/>
              </a:rPr>
              <a:t>CLIC_SiD</a:t>
            </a:r>
            <a:endParaRPr lang="en-GB" sz="1800" dirty="0">
              <a:latin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93564" y="1487364"/>
            <a:ext cx="8357275" cy="158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CLIC_SiD and CLIC_ILD</a:t>
            </a:r>
          </a:p>
          <a:p>
            <a:pPr marL="444500" marR="0" lvl="1" indent="-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based on SiD and ILD detector concepts for ILC Letters of Intent.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CLIC </a:t>
            </a:r>
            <a:r>
              <a:rPr lang="cs-CZ" cap="small" dirty="0" smtClean="0"/>
              <a:t>Higgs</a:t>
            </a:r>
            <a:r>
              <a:rPr lang="en-US" cap="small" dirty="0" smtClean="0"/>
              <a:t> studies </a:t>
            </a:r>
            <a:endParaRPr lang="en-CA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315092"/>
            <a:ext cx="8524875" cy="4982965"/>
          </a:xfrm>
        </p:spPr>
        <p:txBody>
          <a:bodyPr/>
          <a:lstStyle/>
          <a:p>
            <a:r>
              <a:rPr lang="en-US" dirty="0" smtClean="0"/>
              <a:t> Event generation, both signal and background: </a:t>
            </a:r>
            <a:r>
              <a:rPr lang="en-US" dirty="0" err="1" smtClean="0">
                <a:solidFill>
                  <a:srgbClr val="00B050"/>
                </a:solidFill>
              </a:rPr>
              <a:t>Whizard</a:t>
            </a:r>
            <a:r>
              <a:rPr lang="en-US" dirty="0" smtClean="0">
                <a:solidFill>
                  <a:srgbClr val="00B050"/>
                </a:solidFill>
              </a:rPr>
              <a:t> 1.95</a:t>
            </a:r>
            <a:endParaRPr lang="en-US" dirty="0" smtClean="0"/>
          </a:p>
          <a:p>
            <a:pPr lvl="1"/>
            <a:r>
              <a:rPr lang="en-US" dirty="0" smtClean="0"/>
              <a:t>realistic beam spectrum, ISR</a:t>
            </a:r>
          </a:p>
          <a:p>
            <a:pPr lvl="1"/>
            <a:r>
              <a:rPr lang="en-US" dirty="0" err="1" smtClean="0"/>
              <a:t>unpolarised</a:t>
            </a:r>
            <a:r>
              <a:rPr lang="en-US" dirty="0" smtClean="0"/>
              <a:t> beams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Hadronisation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Pythia 6.4</a:t>
            </a:r>
          </a:p>
          <a:p>
            <a:r>
              <a:rPr lang="en-US" dirty="0" smtClean="0"/>
              <a:t> Full event simulation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Geant4</a:t>
            </a:r>
            <a:r>
              <a:rPr lang="en-US" dirty="0" smtClean="0"/>
              <a:t> via SLIC (CLIC_SiD)</a:t>
            </a:r>
          </a:p>
          <a:p>
            <a:pPr lvl="1"/>
            <a:r>
              <a:rPr lang="en-US" dirty="0" smtClean="0"/>
              <a:t>60 BX </a:t>
            </a:r>
            <a:r>
              <a:rPr lang="el-GR" dirty="0" smtClean="0"/>
              <a:t>γγ→</a:t>
            </a:r>
            <a:r>
              <a:rPr lang="en-US" dirty="0" smtClean="0"/>
              <a:t>hadrons overlaid in each event @ both 3.0 and 1.4 TeV</a:t>
            </a:r>
          </a:p>
          <a:p>
            <a:r>
              <a:rPr lang="en-US" dirty="0" smtClean="0"/>
              <a:t> Full event reconstruction</a:t>
            </a:r>
          </a:p>
          <a:p>
            <a:pPr lvl="1"/>
            <a:r>
              <a:rPr lang="en-US" dirty="0" smtClean="0"/>
              <a:t>PFA with </a:t>
            </a:r>
            <a:r>
              <a:rPr lang="en-US" sz="2000" dirty="0" err="1" smtClean="0">
                <a:solidFill>
                  <a:srgbClr val="7030A0"/>
                </a:solidFill>
              </a:rPr>
              <a:t>PandoraPFA</a:t>
            </a:r>
            <a:endParaRPr lang="en-US" dirty="0" smtClean="0">
              <a:solidFill>
                <a:srgbClr val="7030A0"/>
              </a:solidFill>
            </a:endParaRPr>
          </a:p>
          <a:p>
            <a:pPr lvl="1"/>
            <a:r>
              <a:rPr lang="en-US" dirty="0" smtClean="0"/>
              <a:t>10 ns readout window; except HCAL: 100 ns</a:t>
            </a:r>
          </a:p>
          <a:p>
            <a:r>
              <a:rPr lang="en-US" dirty="0" smtClean="0"/>
              <a:t> Target integrated luminosity: 2 ab</a:t>
            </a:r>
            <a:r>
              <a:rPr lang="en-US" baseline="30000" dirty="0" smtClean="0"/>
              <a:t>-1 </a:t>
            </a:r>
            <a:r>
              <a:rPr lang="en-US" dirty="0" smtClean="0"/>
              <a:t>(3 TeV) and 1.5 ab</a:t>
            </a:r>
            <a:r>
              <a:rPr lang="en-US" baseline="30000" dirty="0" smtClean="0"/>
              <a:t>-1 </a:t>
            </a:r>
            <a:r>
              <a:rPr lang="en-US" dirty="0" smtClean="0"/>
              <a:t>(1.4 TeV) </a:t>
            </a:r>
          </a:p>
          <a:p>
            <a:r>
              <a:rPr lang="en-US" dirty="0" smtClean="0"/>
              <a:t> CLIC @ 3.0 (1.4) TeV: </a:t>
            </a:r>
            <a:r>
              <a:rPr lang="el-GR" dirty="0" smtClean="0"/>
              <a:t>σ</a:t>
            </a:r>
            <a:r>
              <a:rPr lang="en-US" baseline="-25000" dirty="0" err="1" smtClean="0"/>
              <a:t>hh</a:t>
            </a:r>
            <a:r>
              <a:rPr lang="el-GR" baseline="-25000" dirty="0" smtClean="0"/>
              <a:t>νν</a:t>
            </a:r>
            <a:r>
              <a:rPr lang="en-US" baseline="-25000" dirty="0" smtClean="0"/>
              <a:t> </a:t>
            </a:r>
            <a:r>
              <a:rPr lang="en-US" dirty="0" smtClean="0"/>
              <a:t>= 0.63 (0.164) </a:t>
            </a:r>
            <a:r>
              <a:rPr lang="en-US" dirty="0" err="1" smtClean="0"/>
              <a:t>fb</a:t>
            </a:r>
            <a:r>
              <a:rPr lang="en-US" dirty="0" smtClean="0"/>
              <a:t>; via WW fusion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Data samples</a:t>
            </a:r>
            <a:endParaRPr lang="en-CA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Due to historical reasons most of the analysis is done for 120 GeV Higgs.</a:t>
            </a:r>
          </a:p>
          <a:p>
            <a:r>
              <a:rPr lang="en-GB" dirty="0" smtClean="0"/>
              <a:t>Higgs decay modes</a:t>
            </a:r>
          </a:p>
          <a:p>
            <a:pPr lvl="1"/>
            <a:r>
              <a:rPr lang="en-GB" dirty="0" smtClean="0"/>
              <a:t>The final state is HH</a:t>
            </a:r>
            <a:r>
              <a:rPr lang="el-GR" dirty="0" smtClean="0"/>
              <a:t>νν</a:t>
            </a:r>
            <a:r>
              <a:rPr lang="en-US" dirty="0" smtClean="0"/>
              <a:t>; Pythia consequently decays Higgs to: b, c, s, </a:t>
            </a:r>
            <a:r>
              <a:rPr lang="el-GR" dirty="0" smtClean="0">
                <a:latin typeface="Calibri"/>
              </a:rPr>
              <a:t>μ</a:t>
            </a:r>
            <a:r>
              <a:rPr lang="en-US" dirty="0" smtClean="0">
                <a:latin typeface="Calibri"/>
              </a:rPr>
              <a:t>, </a:t>
            </a:r>
            <a:r>
              <a:rPr lang="el-GR" dirty="0" smtClean="0">
                <a:latin typeface="Calibri"/>
              </a:rPr>
              <a:t>τ</a:t>
            </a:r>
            <a:r>
              <a:rPr lang="en-US" dirty="0" smtClean="0">
                <a:latin typeface="Calibri"/>
              </a:rPr>
              <a:t>, g, </a:t>
            </a:r>
            <a:r>
              <a:rPr lang="el-GR" dirty="0" smtClean="0">
                <a:latin typeface="Calibri"/>
              </a:rPr>
              <a:t>γ</a:t>
            </a:r>
            <a:r>
              <a:rPr lang="en-US" dirty="0" smtClean="0">
                <a:latin typeface="Calibri"/>
              </a:rPr>
              <a:t>, Z, W</a:t>
            </a:r>
            <a:endParaRPr lang="en-GB" dirty="0" smtClean="0"/>
          </a:p>
          <a:p>
            <a:r>
              <a:rPr lang="en-GB" dirty="0" smtClean="0"/>
              <a:t>126 GeV samples generated and tested</a:t>
            </a:r>
          </a:p>
          <a:p>
            <a:pPr lvl="1"/>
            <a:r>
              <a:rPr lang="en-GB" dirty="0" smtClean="0"/>
              <a:t>small degradation of results w.r.t. 120 GeV Higgs is observed</a:t>
            </a:r>
          </a:p>
          <a:p>
            <a:r>
              <a:rPr lang="en-GB" dirty="0" smtClean="0"/>
              <a:t>SM Background</a:t>
            </a:r>
          </a:p>
          <a:p>
            <a:pPr lvl="1"/>
            <a:r>
              <a:rPr lang="en-GB" dirty="0" smtClean="0"/>
              <a:t>Standard Model 4Q and 2Q backgrounds</a:t>
            </a:r>
          </a:p>
          <a:p>
            <a:pPr lvl="2"/>
            <a:r>
              <a:rPr lang="en-GB" u="sng" dirty="0" smtClean="0"/>
              <a:t>qqqqνν</a:t>
            </a:r>
            <a:r>
              <a:rPr lang="en-GB" dirty="0" smtClean="0"/>
              <a:t>, qqqqeν, qqqqll, qqqq</a:t>
            </a:r>
          </a:p>
          <a:p>
            <a:pPr lvl="2"/>
            <a:r>
              <a:rPr lang="en-GB" dirty="0" smtClean="0"/>
              <a:t>Hνν, qqνν, qqeν, qqll, </a:t>
            </a:r>
            <a:r>
              <a:rPr lang="en-GB" dirty="0" err="1" smtClean="0"/>
              <a:t>qq</a:t>
            </a:r>
            <a:r>
              <a:rPr lang="en-GB" dirty="0" smtClean="0"/>
              <a:t>  –  (3 TeV only)</a:t>
            </a:r>
          </a:p>
          <a:p>
            <a:pPr lvl="1"/>
            <a:r>
              <a:rPr lang="en-GB" dirty="0" smtClean="0"/>
              <a:t>Due to technical difficulties qqqqeν background is not included at 3 TeV</a:t>
            </a:r>
          </a:p>
          <a:p>
            <a:pPr lvl="2"/>
            <a:r>
              <a:rPr lang="en-GB" dirty="0" smtClean="0"/>
              <a:t>currently being simulated and reconstructed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>
                <a:solidFill>
                  <a:schemeClr val="tx1"/>
                </a:solidFill>
              </a:rPr>
              <a:t>Higgs trilinear coupling</a:t>
            </a:r>
            <a:endParaRPr lang="en-CA" cap="smal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Higgs trilinear coupling</a:t>
            </a:r>
            <a:endParaRPr lang="en-CA" cap="smal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5275" y="3945276"/>
            <a:ext cx="8524875" cy="2352781"/>
          </a:xfrm>
        </p:spPr>
        <p:txBody>
          <a:bodyPr/>
          <a:lstStyle/>
          <a:p>
            <a:r>
              <a:rPr lang="en-US" sz="1800" dirty="0" smtClean="0">
                <a:sym typeface="Symbol"/>
              </a:rPr>
              <a:t> represents the trilinear coupling </a:t>
            </a:r>
          </a:p>
          <a:p>
            <a:pPr lvl="1"/>
            <a:r>
              <a:rPr lang="en-US" sz="1600" dirty="0" smtClean="0">
                <a:sym typeface="Symbol"/>
              </a:rPr>
              <a:t>and quartic coupling (difficult to measure)</a:t>
            </a:r>
          </a:p>
          <a:p>
            <a:pPr lvl="1"/>
            <a:r>
              <a:rPr lang="en-US" sz="1600" dirty="0" smtClean="0">
                <a:sym typeface="Symbol"/>
              </a:rPr>
              <a:t>direct determination of the Higgs potential</a:t>
            </a:r>
          </a:p>
          <a:p>
            <a:pPr lvl="1"/>
            <a:r>
              <a:rPr lang="en-US" sz="1600" dirty="0" smtClean="0">
                <a:sym typeface="Symbol"/>
              </a:rPr>
              <a:t>the force that makes Higgs condense in the vacuum</a:t>
            </a:r>
          </a:p>
          <a:p>
            <a:r>
              <a:rPr lang="en-US" sz="1800" dirty="0" smtClean="0"/>
              <a:t>WW fusion HH</a:t>
            </a:r>
            <a:r>
              <a:rPr lang="en-GB" sz="1800" dirty="0" err="1" smtClean="0"/>
              <a:t>νν</a:t>
            </a:r>
            <a:r>
              <a:rPr lang="en-GB" sz="1800" dirty="0" smtClean="0"/>
              <a:t> </a:t>
            </a:r>
            <a:r>
              <a:rPr lang="en-US" sz="1800" dirty="0" smtClean="0"/>
              <a:t>dominates over Higgs-</a:t>
            </a:r>
            <a:r>
              <a:rPr lang="en-US" sz="1800" dirty="0" err="1" smtClean="0"/>
              <a:t>strahlung</a:t>
            </a:r>
            <a:r>
              <a:rPr lang="en-US" sz="1800" dirty="0" smtClean="0"/>
              <a:t> ZHH for </a:t>
            </a:r>
            <a:r>
              <a:rPr lang="en-US" sz="1800" dirty="0" smtClean="0">
                <a:latin typeface="Calibri"/>
              </a:rPr>
              <a:t>√s ≈ 1.2 TeV and above</a:t>
            </a:r>
          </a:p>
          <a:p>
            <a:pPr lvl="1"/>
            <a:r>
              <a:rPr lang="en-US" sz="1600" dirty="0" smtClean="0">
                <a:latin typeface="Calibri"/>
              </a:rPr>
              <a:t>In WW (ZHH) channel the cross section increases (decreases) with decreasing </a:t>
            </a:r>
            <a:r>
              <a:rPr lang="el-GR" sz="1600" dirty="0" smtClean="0">
                <a:latin typeface="Calibri"/>
              </a:rPr>
              <a:t>λ</a:t>
            </a:r>
            <a:r>
              <a:rPr lang="en-US" sz="1600" dirty="0" smtClean="0">
                <a:latin typeface="Calibri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129" t="13522" r="1202" b="4023"/>
          <a:stretch>
            <a:fillRect/>
          </a:stretch>
        </p:blipFill>
        <p:spPr bwMode="auto">
          <a:xfrm>
            <a:off x="157182" y="1185898"/>
            <a:ext cx="8814697" cy="159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31652" y="2814369"/>
            <a:ext cx="5148263" cy="977900"/>
            <a:chOff x="1920696" y="2814369"/>
            <a:chExt cx="5148263" cy="977900"/>
          </a:xfrm>
        </p:grpSpPr>
        <p:graphicFrame>
          <p:nvGraphicFramePr>
            <p:cNvPr id="1026" name="Content Placeholder 3"/>
            <p:cNvGraphicFramePr>
              <a:graphicFrameLocks noChangeAspect="1"/>
            </p:cNvGraphicFramePr>
            <p:nvPr/>
          </p:nvGraphicFramePr>
          <p:xfrm>
            <a:off x="1920696" y="2814369"/>
            <a:ext cx="5148263" cy="977900"/>
          </p:xfrm>
          <a:graphic>
            <a:graphicData uri="http://schemas.openxmlformats.org/presentationml/2006/ole">
              <p:oleObj spid="_x0000_s1026" name="Equation" r:id="rId4" imgW="2070000" imgH="393480" progId="Equation.3">
                <p:embed/>
              </p:oleObj>
            </a:graphicData>
          </a:graphic>
        </p:graphicFrame>
        <p:sp>
          <p:nvSpPr>
            <p:cNvPr id="7" name="Oval 6"/>
            <p:cNvSpPr/>
            <p:nvPr/>
          </p:nvSpPr>
          <p:spPr bwMode="auto">
            <a:xfrm>
              <a:off x="4787758" y="3030877"/>
              <a:ext cx="297951" cy="575353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027" name="Content Placeholder 3"/>
          <p:cNvGraphicFramePr>
            <a:graphicFrameLocks noChangeAspect="1"/>
          </p:cNvGraphicFramePr>
          <p:nvPr/>
        </p:nvGraphicFramePr>
        <p:xfrm>
          <a:off x="6396508" y="2751958"/>
          <a:ext cx="2274888" cy="1041400"/>
        </p:xfrm>
        <a:graphic>
          <a:graphicData uri="http://schemas.openxmlformats.org/presentationml/2006/ole">
            <p:oleObj spid="_x0000_s1027" name="Equation" r:id="rId5" imgW="914400" imgH="419040" progId="Equation.3">
              <p:embed/>
            </p:oleObj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1538263" y="1909750"/>
            <a:ext cx="174661" cy="17466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381974" y="1914513"/>
            <a:ext cx="174661" cy="17466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18442</TotalTime>
  <Words>1612</Words>
  <Application>Microsoft Office PowerPoint</Application>
  <PresentationFormat>Předvádění na obrazovce (4:3)</PresentationFormat>
  <Paragraphs>335</Paragraphs>
  <Slides>24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6" baseType="lpstr">
      <vt:lpstr>Standarddesign</vt:lpstr>
      <vt:lpstr>Equation</vt:lpstr>
      <vt:lpstr>Higgs self-coupling studies at CLIC (preliminary)</vt:lpstr>
      <vt:lpstr>Overview</vt:lpstr>
      <vt:lpstr>CLIC environment</vt:lpstr>
      <vt:lpstr>The CLIC accelerator environment</vt:lpstr>
      <vt:lpstr>The CLIC detectors</vt:lpstr>
      <vt:lpstr>CLIC Higgs studies </vt:lpstr>
      <vt:lpstr>Data samples</vt:lpstr>
      <vt:lpstr>Higgs trilinear coupling</vt:lpstr>
      <vt:lpstr>Higgs trilinear coupling</vt:lpstr>
      <vt:lpstr>Extraction of λ from σHHνν cross section</vt:lpstr>
      <vt:lpstr>Experimental challenges at CLIC</vt:lpstr>
      <vt:lpstr>Jet flavour tagging at 3TeV with γγ overlay</vt:lpstr>
      <vt:lpstr>Event selection</vt:lpstr>
      <vt:lpstr>Neural net inputs</vt:lpstr>
      <vt:lpstr>Event selection</vt:lpstr>
      <vt:lpstr>Cut-and-count method</vt:lpstr>
      <vt:lpstr>1.4 TeV Results for 1.5 ab-1</vt:lpstr>
      <vt:lpstr>3.0 TeV Results for 2 ab-1</vt:lpstr>
      <vt:lpstr>Template fitting</vt:lpstr>
      <vt:lpstr>Results</vt:lpstr>
      <vt:lpstr>126 GeV Higgs</vt:lpstr>
      <vt:lpstr>CLIC with polarised beams</vt:lpstr>
      <vt:lpstr>Analysis prospects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tomas</dc:creator>
  <dc:description>PresentationLoad.com</dc:description>
  <cp:lastModifiedBy>zalesak</cp:lastModifiedBy>
  <cp:revision>1628</cp:revision>
  <dcterms:created xsi:type="dcterms:W3CDTF">2007-11-27T23:54:21Z</dcterms:created>
  <dcterms:modified xsi:type="dcterms:W3CDTF">2012-12-07T05:38:54Z</dcterms:modified>
</cp:coreProperties>
</file>